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9" r:id="rId5"/>
    <p:sldId id="260" r:id="rId6"/>
    <p:sldId id="261" r:id="rId7"/>
    <p:sldId id="265" r:id="rId8"/>
    <p:sldId id="268" r:id="rId9"/>
    <p:sldId id="263" r:id="rId10"/>
    <p:sldId id="269" r:id="rId11"/>
    <p:sldId id="271" r:id="rId12"/>
    <p:sldId id="272" r:id="rId13"/>
    <p:sldId id="344" r:id="rId14"/>
    <p:sldId id="345" r:id="rId15"/>
    <p:sldId id="346" r:id="rId16"/>
    <p:sldId id="347" r:id="rId17"/>
    <p:sldId id="348" r:id="rId18"/>
    <p:sldId id="349" r:id="rId19"/>
    <p:sldId id="350" r:id="rId20"/>
    <p:sldId id="351" r:id="rId21"/>
    <p:sldId id="352" r:id="rId22"/>
    <p:sldId id="353" r:id="rId23"/>
    <p:sldId id="354" r:id="rId24"/>
    <p:sldId id="355" r:id="rId25"/>
    <p:sldId id="356" r:id="rId26"/>
    <p:sldId id="357" r:id="rId27"/>
    <p:sldId id="358" r:id="rId28"/>
    <p:sldId id="359" r:id="rId29"/>
    <p:sldId id="360" r:id="rId30"/>
    <p:sldId id="361" r:id="rId31"/>
    <p:sldId id="362" r:id="rId32"/>
    <p:sldId id="363" r:id="rId33"/>
    <p:sldId id="364" r:id="rId34"/>
    <p:sldId id="365" r:id="rId35"/>
    <p:sldId id="366" r:id="rId36"/>
    <p:sldId id="367" r:id="rId37"/>
    <p:sldId id="368" r:id="rId38"/>
    <p:sldId id="369" r:id="rId39"/>
    <p:sldId id="370" r:id="rId40"/>
    <p:sldId id="371" r:id="rId41"/>
    <p:sldId id="372" r:id="rId42"/>
    <p:sldId id="373" r:id="rId43"/>
    <p:sldId id="374" r:id="rId44"/>
    <p:sldId id="375" r:id="rId45"/>
    <p:sldId id="376" r:id="rId46"/>
    <p:sldId id="377" r:id="rId47"/>
    <p:sldId id="378" r:id="rId48"/>
    <p:sldId id="274" r:id="rId49"/>
    <p:sldId id="275" r:id="rId50"/>
    <p:sldId id="276" r:id="rId51"/>
    <p:sldId id="277" r:id="rId52"/>
    <p:sldId id="278" r:id="rId53"/>
    <p:sldId id="279" r:id="rId54"/>
    <p:sldId id="280" r:id="rId55"/>
    <p:sldId id="281" r:id="rId56"/>
    <p:sldId id="282" r:id="rId57"/>
    <p:sldId id="283" r:id="rId58"/>
    <p:sldId id="284" r:id="rId59"/>
    <p:sldId id="285" r:id="rId60"/>
    <p:sldId id="286" r:id="rId61"/>
    <p:sldId id="287" r:id="rId62"/>
    <p:sldId id="288" r:id="rId63"/>
    <p:sldId id="289" r:id="rId64"/>
    <p:sldId id="290" r:id="rId65"/>
    <p:sldId id="291" r:id="rId66"/>
    <p:sldId id="292" r:id="rId67"/>
    <p:sldId id="293" r:id="rId68"/>
    <p:sldId id="294" r:id="rId69"/>
    <p:sldId id="295" r:id="rId70"/>
    <p:sldId id="296" r:id="rId71"/>
    <p:sldId id="297" r:id="rId72"/>
    <p:sldId id="298" r:id="rId73"/>
    <p:sldId id="299" r:id="rId74"/>
    <p:sldId id="300" r:id="rId75"/>
    <p:sldId id="301" r:id="rId76"/>
    <p:sldId id="303" r:id="rId77"/>
    <p:sldId id="304" r:id="rId78"/>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1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1" Type="http://schemas.openxmlformats.org/officeDocument/2006/relationships/tableStyles" Target="tableStyles.xml"/><Relationship Id="rId80" Type="http://schemas.openxmlformats.org/officeDocument/2006/relationships/viewProps" Target="viewProps.xml"/><Relationship Id="rId8" Type="http://schemas.openxmlformats.org/officeDocument/2006/relationships/slide" Target="slides/slide6.xml"/><Relationship Id="rId79" Type="http://schemas.openxmlformats.org/officeDocument/2006/relationships/presProps" Target="presProps.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p>
        </p:txBody>
      </p:sp>
      <p:sp>
        <p:nvSpPr>
          <p:cNvPr id="6" name="页脚占位符 5"/>
          <p:cNvSpPr>
            <a:spLocks noGrp="1"/>
          </p:cNvSpPr>
          <p:nvPr>
            <p:ph type="ftr" sz="quarter" idx="11"/>
          </p:nvPr>
        </p:nvSpPr>
        <p:spPr/>
        <p:txBody>
          <a:bodyPr/>
          <a:lstStyle/>
          <a:p>
            <a:pPr lvl="0"/>
            <a:endParaRPr lang="zh-CN" dirty="0"/>
          </a:p>
        </p:txBody>
      </p:sp>
      <p:sp>
        <p:nvSpPr>
          <p:cNvPr id="7" name="灯片编号占位符 6"/>
          <p:cNvSpPr>
            <a:spLocks noGrp="1"/>
          </p:cNvSpPr>
          <p:nvPr>
            <p:ph type="sldNum" sz="quarter" idx="12"/>
          </p:nvPr>
        </p:nvSpPr>
        <p:spPr/>
        <p:txBody>
          <a:bodyPr/>
          <a:lstStyle/>
          <a:p>
            <a:pPr lvl="0"/>
            <a:fld id="{9A0DB2DC-4C9A-4742-B13C-FB6460FD3503}" type="slidenum">
              <a:rPr lang="zh-CN" dirty="0"/>
            </a:fld>
            <a:endParaRPr lang="zh-CN" dirty="0"/>
          </a:p>
        </p:txBody>
      </p:sp>
    </p:spTree>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标题，内容与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p>
        </p:txBody>
      </p:sp>
      <p:sp>
        <p:nvSpPr>
          <p:cNvPr id="6" name="页脚占位符 5"/>
          <p:cNvSpPr>
            <a:spLocks noGrp="1"/>
          </p:cNvSpPr>
          <p:nvPr>
            <p:ph type="ftr" sz="quarter" idx="11"/>
          </p:nvPr>
        </p:nvSpPr>
        <p:spPr/>
        <p:txBody>
          <a:bodyPr/>
          <a:lstStyle/>
          <a:p>
            <a:pPr lvl="0"/>
            <a:endParaRPr lang="zh-CN" dirty="0"/>
          </a:p>
        </p:txBody>
      </p:sp>
      <p:sp>
        <p:nvSpPr>
          <p:cNvPr id="7" name="灯片编号占位符 6"/>
          <p:cNvSpPr>
            <a:spLocks noGrp="1"/>
          </p:cNvSpPr>
          <p:nvPr>
            <p:ph type="sldNum" sz="quarter" idx="12"/>
          </p:nvPr>
        </p:nvSpPr>
        <p:spPr/>
        <p:txBody>
          <a:bodyPr/>
          <a:lstStyle/>
          <a:p>
            <a:pPr lvl="0"/>
            <a:fld id="{9A0DB2DC-4C9A-4742-B13C-FB6460FD3503}" type="slidenum">
              <a:rPr lang="zh-CN" dirty="0"/>
            </a:fld>
            <a:endParaRPr lang="zh-CN" dirty="0"/>
          </a:p>
        </p:txBody>
      </p:sp>
    </p:spTree>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p:txBody>
          <a:bodyPr/>
          <a:lstStyle/>
          <a:p>
            <a:pPr fontAlgn="base"/>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dirty="0">
                <a:latin typeface="Arial" panose="020B0604020202020204" pitchFamily="34" charset="0"/>
                <a:ea typeface="宋体" panose="02010600030101010101" pitchFamily="2" charset="-122"/>
                <a:cs typeface="+mn-ea"/>
              </a:rPr>
            </a:fld>
            <a:endParaRPr lang="zh-CN" strike="noStrike" noProof="1" dirty="0"/>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chemeClr val="accent1">
                <a:lumMod val="5000"/>
                <a:lumOff val="95000"/>
              </a:schemeClr>
            </a:gs>
            <a:gs pos="34000">
              <a:schemeClr val="accent5"/>
            </a:gs>
            <a:gs pos="91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hyperlink" Target="&#24180;&#24230;&#26816;&#27979;&#25253;&#21578;.DOC" TargetMode="External"/><Relationship Id="rId3" Type="http://schemas.openxmlformats.org/officeDocument/2006/relationships/hyperlink" Target="&#39564;&#25910;&#25163;&#20876;&#32454;&#21017;&#12289;&#36136;&#37327;&#35780;&#23450;&#32454;&#21017;.DOC" TargetMode="External"/><Relationship Id="rId2" Type="http://schemas.openxmlformats.org/officeDocument/2006/relationships/hyperlink" Target="&#38450;&#38647;&#35013;&#32622;&#20013;&#38388;&#29615;&#33410;&#36319;&#36394;&#26816;&#27979;&#35760;&#24405;&#34920;.DOC" TargetMode="External"/><Relationship Id="rId1" Type="http://schemas.openxmlformats.org/officeDocument/2006/relationships/hyperlink" Target="&#26032;&#24314;&#24314;&#31569;&#29289;&#38450;&#38647;&#35013;&#32622;&#39564;&#25910;&#25253;&#21578;.DOC"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jpe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14.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2.jpeg"/></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5.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524000" y="1122680"/>
            <a:ext cx="9144000" cy="1249045"/>
          </a:xfrm>
        </p:spPr>
        <p:txBody>
          <a:bodyPr/>
          <a:p>
            <a:r>
              <a:rPr lang="zh-CN" altLang="en-US">
                <a:latin typeface="黑体" panose="02010609060101010101" charset="-122"/>
                <a:ea typeface="黑体" panose="02010609060101010101" charset="-122"/>
              </a:rPr>
              <a:t>防雷检测</a:t>
            </a:r>
            <a:r>
              <a:rPr lang="zh-CN" altLang="en-US">
                <a:solidFill>
                  <a:schemeClr val="tx1"/>
                </a:solidFill>
                <a:uFillTx/>
                <a:latin typeface="黑体" panose="02010609060101010101" charset="-122"/>
                <a:ea typeface="黑体" panose="02010609060101010101" charset="-122"/>
              </a:rPr>
              <a:t>实务</a:t>
            </a:r>
            <a:endParaRPr lang="zh-CN" altLang="en-US">
              <a:solidFill>
                <a:schemeClr val="tx1"/>
              </a:solidFill>
              <a:uFillTx/>
              <a:latin typeface="黑体" panose="02010609060101010101" charset="-122"/>
              <a:ea typeface="黑体" panose="02010609060101010101" charset="-122"/>
            </a:endParaRPr>
          </a:p>
        </p:txBody>
      </p:sp>
      <p:sp>
        <p:nvSpPr>
          <p:cNvPr id="3" name="副标题 2"/>
          <p:cNvSpPr>
            <a:spLocks noGrp="1"/>
          </p:cNvSpPr>
          <p:nvPr>
            <p:ph type="subTitle" idx="1"/>
          </p:nvPr>
        </p:nvSpPr>
        <p:spPr/>
        <p:txBody>
          <a:bodyPr/>
          <a:p>
            <a:r>
              <a:rPr lang="zh-CN" altLang="en-US">
                <a:latin typeface="黑体" panose="02010609060101010101" charset="-122"/>
                <a:ea typeface="黑体" panose="02010609060101010101" charset="-122"/>
              </a:rPr>
              <a:t>宣城市气象局         汪小逸</a:t>
            </a:r>
            <a:endParaRPr lang="zh-CN" altLang="en-US">
              <a:latin typeface="黑体" panose="02010609060101010101" charset="-122"/>
              <a:ea typeface="黑体" panose="02010609060101010101" charset="-122"/>
            </a:endParaRPr>
          </a:p>
          <a:p>
            <a:endParaRPr lang="zh-CN" altLang="en-US">
              <a:latin typeface="黑体" panose="02010609060101010101" charset="-122"/>
              <a:ea typeface="黑体" panose="02010609060101010101" charset="-122"/>
            </a:endParaRPr>
          </a:p>
          <a:p>
            <a:fld id="{BB962C8B-B14F-4D97-AF65-F5344CB8AC3E}" type="datetime3">
              <a:rPr lang="zh-CN" altLang="en-US">
                <a:latin typeface="黑体" panose="02010609060101010101" charset="-122"/>
                <a:ea typeface="黑体" panose="02010609060101010101" charset="-122"/>
              </a:rPr>
            </a:fld>
            <a:endParaRPr lang="zh-CN" altLang="en-US">
              <a:latin typeface="黑体" panose="02010609060101010101" charset="-122"/>
              <a:ea typeface="黑体" panose="0201060906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499745"/>
            <a:ext cx="10515600" cy="1325563"/>
          </a:xfrm>
        </p:spPr>
        <p:txBody>
          <a:bodyPr>
            <a:normAutofit fontScale="90000"/>
          </a:bodyPr>
          <a:p>
            <a:r>
              <a:rPr lang="zh-CN" altLang="en-US">
                <a:latin typeface="黑体" panose="02010609060101010101" charset="-122"/>
                <a:ea typeface="黑体" panose="02010609060101010101" charset="-122"/>
                <a:sym typeface="+mn-ea"/>
              </a:rPr>
              <a:t>四、注意事项</a:t>
            </a:r>
            <a:br>
              <a:rPr lang="zh-CN" altLang="en-US">
                <a:latin typeface="黑体" panose="02010609060101010101" charset="-122"/>
                <a:ea typeface="黑体" panose="02010609060101010101" charset="-122"/>
                <a:sym typeface="+mn-ea"/>
              </a:rPr>
            </a:br>
            <a:br>
              <a:rPr lang="zh-CN" altLang="en-US"/>
            </a:br>
            <a:endParaRPr lang="zh-CN" altLang="en-US"/>
          </a:p>
        </p:txBody>
      </p:sp>
      <p:sp>
        <p:nvSpPr>
          <p:cNvPr id="3" name="内容占位符 2"/>
          <p:cNvSpPr>
            <a:spLocks noGrp="1"/>
          </p:cNvSpPr>
          <p:nvPr>
            <p:ph idx="1"/>
          </p:nvPr>
        </p:nvSpPr>
        <p:spPr>
          <a:xfrm>
            <a:off x="838200" y="1384935"/>
            <a:ext cx="10515600" cy="4351338"/>
          </a:xfrm>
        </p:spPr>
        <p:txBody>
          <a:bodyPr/>
          <a:p>
            <a:pPr>
              <a:lnSpc>
                <a:spcPct val="100000"/>
              </a:lnSpc>
            </a:pPr>
            <a:r>
              <a:rPr lang="en-US" altLang="zh-CN">
                <a:latin typeface="黑体" panose="02010609060101010101" charset="-122"/>
                <a:ea typeface="黑体" panose="02010609060101010101" charset="-122"/>
                <a:sym typeface="+mn-ea"/>
              </a:rPr>
              <a:t>3</a:t>
            </a:r>
            <a:r>
              <a:rPr lang="zh-CN" altLang="en-US">
                <a:latin typeface="黑体" panose="02010609060101010101" charset="-122"/>
                <a:ea typeface="黑体" panose="02010609060101010101" charset="-122"/>
                <a:sym typeface="+mn-ea"/>
              </a:rPr>
              <a:t>、安全性：</a:t>
            </a:r>
            <a:endParaRPr lang="zh-CN" altLang="en-US">
              <a:latin typeface="黑体" panose="02010609060101010101" charset="-122"/>
              <a:ea typeface="黑体" panose="02010609060101010101" charset="-122"/>
              <a:sym typeface="+mn-ea"/>
            </a:endParaRPr>
          </a:p>
          <a:p>
            <a:pPr>
              <a:lnSpc>
                <a:spcPct val="100000"/>
              </a:lnSpc>
            </a:pPr>
            <a:r>
              <a:rPr lang="en-US" altLang="zh-CN">
                <a:latin typeface="黑体" panose="02010609060101010101" charset="-122"/>
                <a:ea typeface="黑体" panose="02010609060101010101" charset="-122"/>
                <a:sym typeface="+mn-ea"/>
              </a:rPr>
              <a:t>3.1</a:t>
            </a:r>
            <a:r>
              <a:rPr lang="zh-CN" altLang="zh-CN">
                <a:latin typeface="黑体" panose="02010609060101010101" charset="-122"/>
                <a:ea typeface="黑体" panose="02010609060101010101" charset="-122"/>
                <a:sym typeface="+mn-ea"/>
              </a:rPr>
              <a:t>注意了解被检测对象周边环境，尤其是附近有无高压线及地下电缆埋设情况，做好安全防护，在检测配电房、变电所、配电柜的防雷装置时应着</a:t>
            </a:r>
            <a:r>
              <a:rPr lang="zh-CN" altLang="en-US">
                <a:latin typeface="黑体" panose="02010609060101010101" charset="-122"/>
                <a:ea typeface="黑体" panose="02010609060101010101" charset="-122"/>
                <a:sym typeface="+mn-ea"/>
              </a:rPr>
              <a:t>绝缘手套、绝缘鞋垫以防电击。</a:t>
            </a:r>
            <a:endParaRPr lang="zh-CN" altLang="en-US">
              <a:latin typeface="黑体" panose="02010609060101010101" charset="-122"/>
              <a:ea typeface="黑体" panose="02010609060101010101" charset="-122"/>
              <a:sym typeface="+mn-ea"/>
            </a:endParaRPr>
          </a:p>
          <a:p>
            <a:pPr>
              <a:lnSpc>
                <a:spcPct val="100000"/>
              </a:lnSpc>
            </a:pPr>
            <a:r>
              <a:rPr lang="en-US" altLang="zh-CN">
                <a:latin typeface="黑体" panose="02010609060101010101" charset="-122"/>
                <a:ea typeface="黑体" panose="02010609060101010101" charset="-122"/>
                <a:sym typeface="+mn-ea"/>
              </a:rPr>
              <a:t>3.2</a:t>
            </a:r>
            <a:r>
              <a:rPr lang="zh-CN" altLang="en-US">
                <a:latin typeface="黑体" panose="02010609060101010101" charset="-122"/>
                <a:ea typeface="黑体" panose="02010609060101010101" charset="-122"/>
                <a:sym typeface="+mn-ea"/>
              </a:rPr>
              <a:t>进入施工现场要佩戴安全帽，服从现场安全管理要求，攀高危险作业必须遵守攀高作业安全手册。</a:t>
            </a:r>
            <a:endParaRPr lang="zh-CN" altLang="en-US">
              <a:latin typeface="黑体" panose="02010609060101010101" charset="-122"/>
              <a:ea typeface="黑体" panose="02010609060101010101" charset="-122"/>
              <a:sym typeface="+mn-ea"/>
            </a:endParaRPr>
          </a:p>
          <a:p>
            <a:pPr>
              <a:lnSpc>
                <a:spcPct val="100000"/>
              </a:lnSpc>
            </a:pPr>
            <a:r>
              <a:rPr lang="en-US" altLang="zh-CN">
                <a:latin typeface="黑体" panose="02010609060101010101" charset="-122"/>
                <a:ea typeface="黑体" panose="02010609060101010101" charset="-122"/>
                <a:sym typeface="+mn-ea"/>
              </a:rPr>
              <a:t>3.3</a:t>
            </a:r>
            <a:r>
              <a:rPr lang="zh-CN" altLang="en-US">
                <a:latin typeface="黑体" panose="02010609060101010101" charset="-122"/>
                <a:ea typeface="黑体" panose="02010609060101010101" charset="-122"/>
                <a:sym typeface="+mn-ea"/>
              </a:rPr>
              <a:t>在易燃、易爆场所还要</a:t>
            </a:r>
            <a:r>
              <a:rPr lang="zh-CN" altLang="zh-CN">
                <a:latin typeface="黑体" panose="02010609060101010101" charset="-122"/>
                <a:ea typeface="黑体" panose="02010609060101010101" charset="-122"/>
                <a:sym typeface="+mn-ea"/>
              </a:rPr>
              <a:t>做好防火、防静电措；禁止使用打火机、手机、禁止吸烟；不得穿着化纤衣服、带铁钉的</a:t>
            </a:r>
            <a:r>
              <a:rPr lang="zh-CN" altLang="en-US">
                <a:latin typeface="黑体" panose="02010609060101010101" charset="-122"/>
                <a:ea typeface="黑体" panose="02010609060101010101" charset="-122"/>
                <a:sym typeface="+mn-ea"/>
              </a:rPr>
              <a:t>鞋，不得随意敲打金属物体。</a:t>
            </a:r>
            <a:endParaRPr lang="zh-CN" altLang="zh-CN">
              <a:latin typeface="黑体" panose="02010609060101010101" charset="-122"/>
              <a:ea typeface="黑体" panose="02010609060101010101" charset="-122"/>
              <a:sym typeface="+mn-ea"/>
            </a:endParaRPr>
          </a:p>
          <a:p>
            <a:pPr>
              <a:lnSpc>
                <a:spcPct val="100000"/>
              </a:lnSpc>
            </a:pPr>
            <a:endParaRPr lang="zh-CN" altLang="en-US">
              <a:latin typeface="黑体" panose="02010609060101010101" charset="-122"/>
              <a:ea typeface="黑体" panose="02010609060101010101"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latin typeface="黑体" panose="02010609060101010101" charset="-122"/>
                <a:ea typeface="黑体" panose="02010609060101010101" charset="-122"/>
                <a:sym typeface="+mn-ea"/>
              </a:rPr>
              <a:t>五、验收手册及检测报告的填写</a:t>
            </a:r>
            <a:br>
              <a:rPr lang="zh-CN" altLang="en-US">
                <a:latin typeface="黑体" panose="02010609060101010101" charset="-122"/>
                <a:ea typeface="黑体" panose="02010609060101010101" charset="-122"/>
              </a:rPr>
            </a:br>
            <a:endParaRPr lang="zh-CN" altLang="en-US">
              <a:latin typeface="黑体" panose="02010609060101010101" charset="-122"/>
              <a:ea typeface="黑体" panose="02010609060101010101" charset="-122"/>
            </a:endParaRPr>
          </a:p>
        </p:txBody>
      </p:sp>
      <p:sp>
        <p:nvSpPr>
          <p:cNvPr id="3" name="内容占位符 2"/>
          <p:cNvSpPr>
            <a:spLocks noGrp="1"/>
          </p:cNvSpPr>
          <p:nvPr>
            <p:ph idx="1"/>
          </p:nvPr>
        </p:nvSpPr>
        <p:spPr/>
        <p:txBody>
          <a:bodyPr/>
          <a:p>
            <a:r>
              <a:rPr lang="zh-CN" altLang="en-US">
                <a:hlinkClick r:id="rId1" action="ppaction://hlinkfile"/>
              </a:rPr>
              <a:t>新建建筑物防雷装置验收报告.DOC</a:t>
            </a:r>
            <a:endParaRPr lang="zh-CN" altLang="en-US"/>
          </a:p>
          <a:p>
            <a:r>
              <a:rPr lang="zh-CN" altLang="en-US">
                <a:hlinkClick r:id="rId2" action="ppaction://hlinkfile"/>
              </a:rPr>
              <a:t>防雷装置中间环节跟踪检测记录表.DOC</a:t>
            </a:r>
            <a:endParaRPr lang="zh-CN" altLang="en-US"/>
          </a:p>
          <a:p>
            <a:r>
              <a:rPr lang="zh-CN" altLang="en-US">
                <a:hlinkClick r:id="rId3" action="ppaction://hlinkfile"/>
              </a:rPr>
              <a:t>验收手册细则、质量评定细则.DOC</a:t>
            </a:r>
            <a:endParaRPr lang="zh-CN" altLang="en-US">
              <a:hlinkClick r:id="rId4" action="ppaction://hlinkfile"/>
            </a:endParaRPr>
          </a:p>
          <a:p>
            <a:r>
              <a:rPr lang="zh-CN" altLang="en-US">
                <a:hlinkClick r:id="rId4" action="ppaction://hlinkfile"/>
              </a:rPr>
              <a:t>年度检测报告.DOC</a:t>
            </a:r>
            <a:endParaRPr lang="zh-CN" altLang="en-US">
              <a:hlinkClick r:id="rId4" action="ppaction://hlinkfile"/>
            </a:endParaRPr>
          </a:p>
          <a:p>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标题 62465"/>
          <p:cNvSpPr>
            <a:spLocks noGrp="1"/>
          </p:cNvSpPr>
          <p:nvPr>
            <p:ph type="title"/>
          </p:nvPr>
        </p:nvSpPr>
        <p:spPr/>
        <p:txBody>
          <a:bodyPr/>
          <a:p>
            <a:r>
              <a:rPr lang="zh-CN" altLang="en-US" b="1">
                <a:latin typeface="黑体" panose="02010609060101010101" charset="-122"/>
                <a:ea typeface="黑体" panose="02010609060101010101" charset="-122"/>
              </a:rPr>
              <a:t>新建建筑物防雷装置检测项目</a:t>
            </a:r>
            <a:endParaRPr lang="zh-CN" altLang="en-US" b="1">
              <a:latin typeface="黑体" panose="02010609060101010101" charset="-122"/>
              <a:ea typeface="黑体" panose="02010609060101010101" charset="-122"/>
            </a:endParaRPr>
          </a:p>
        </p:txBody>
      </p:sp>
      <p:sp>
        <p:nvSpPr>
          <p:cNvPr id="62467" name="文本占位符 62466"/>
          <p:cNvSpPr>
            <a:spLocks noGrp="1"/>
          </p:cNvSpPr>
          <p:nvPr>
            <p:ph idx="1"/>
          </p:nvPr>
        </p:nvSpPr>
        <p:spPr>
          <a:xfrm>
            <a:off x="700405" y="1557655"/>
            <a:ext cx="10515600" cy="4351338"/>
          </a:xfrm>
        </p:spPr>
        <p:txBody>
          <a:bodyPr/>
          <a:p/>
        </p:txBody>
      </p:sp>
      <p:sp>
        <p:nvSpPr>
          <p:cNvPr id="32771" name="矩形 62469"/>
          <p:cNvSpPr/>
          <p:nvPr/>
        </p:nvSpPr>
        <p:spPr>
          <a:xfrm>
            <a:off x="2348230" y="1557655"/>
            <a:ext cx="2020570" cy="366395"/>
          </a:xfrm>
          <a:prstGeom prst="rect">
            <a:avLst/>
          </a:prstGeom>
          <a:noFill/>
          <a:ln w="9525">
            <a:noFill/>
          </a:ln>
        </p:spPr>
        <p:txBody>
          <a:bodyPr wrap="square" anchor="ctr">
            <a:spAutoFit/>
          </a:bodyPr>
          <a:p>
            <a:pPr lvl="0" indent="0"/>
            <a:r>
              <a:rPr lang="en-US" altLang="zh-CN" b="1" dirty="0">
                <a:latin typeface="Tahoma" panose="020B0604030504040204" pitchFamily="34" charset="0"/>
                <a:ea typeface="宋体" panose="02010600030101010101" pitchFamily="2" charset="-122"/>
              </a:rPr>
              <a:t>1.</a:t>
            </a:r>
            <a:r>
              <a:rPr lang="zh-CN" altLang="en-US" b="1" dirty="0">
                <a:latin typeface="Tahoma" panose="020B0604030504040204" pitchFamily="34" charset="0"/>
                <a:ea typeface="宋体" panose="02010600030101010101" pitchFamily="2" charset="-122"/>
              </a:rPr>
              <a:t>桩的检测</a:t>
            </a:r>
            <a:endParaRPr lang="zh-CN" altLang="en-US" b="1" dirty="0">
              <a:latin typeface="Tahoma" panose="020B0604030504040204" pitchFamily="34" charset="0"/>
              <a:ea typeface="宋体" panose="02010600030101010101" pitchFamily="2" charset="-122"/>
            </a:endParaRPr>
          </a:p>
        </p:txBody>
      </p:sp>
      <p:sp>
        <p:nvSpPr>
          <p:cNvPr id="32772" name="矩形 62470"/>
          <p:cNvSpPr/>
          <p:nvPr/>
        </p:nvSpPr>
        <p:spPr>
          <a:xfrm>
            <a:off x="2566988" y="1989297"/>
            <a:ext cx="1622425" cy="366395"/>
          </a:xfrm>
          <a:prstGeom prst="rect">
            <a:avLst/>
          </a:prstGeom>
          <a:noFill/>
          <a:ln w="9525">
            <a:noFill/>
          </a:ln>
        </p:spPr>
        <p:txBody>
          <a:bodyPr anchor="ctr">
            <a:spAutoFit/>
          </a:bodyPr>
          <a:p>
            <a:pPr lvl="0" indent="0"/>
            <a:r>
              <a:rPr lang="en-US" altLang="zh-CN" b="1" dirty="0">
                <a:latin typeface="Tahoma" panose="020B0604030504040204" pitchFamily="34" charset="0"/>
                <a:ea typeface="宋体" panose="02010600030101010101" pitchFamily="2" charset="-122"/>
              </a:rPr>
              <a:t>⑴.</a:t>
            </a:r>
            <a:r>
              <a:rPr lang="zh-CN" altLang="en-US" b="1" dirty="0">
                <a:latin typeface="Tahoma" panose="020B0604030504040204" pitchFamily="34" charset="0"/>
                <a:ea typeface="宋体" panose="02010600030101010101" pitchFamily="2" charset="-122"/>
              </a:rPr>
              <a:t>检测内容</a:t>
            </a:r>
            <a:endParaRPr lang="zh-CN" altLang="en-US" b="1" dirty="0">
              <a:latin typeface="Tahoma" panose="020B0604030504040204" pitchFamily="34" charset="0"/>
              <a:ea typeface="宋体" panose="02010600030101010101" pitchFamily="2" charset="-122"/>
            </a:endParaRPr>
          </a:p>
        </p:txBody>
      </p:sp>
      <p:graphicFrame>
        <p:nvGraphicFramePr>
          <p:cNvPr id="62472" name="表格 62471"/>
          <p:cNvGraphicFramePr/>
          <p:nvPr/>
        </p:nvGraphicFramePr>
        <p:xfrm>
          <a:off x="2495550" y="2492375"/>
          <a:ext cx="7560945" cy="3239770"/>
        </p:xfrm>
        <a:graphic>
          <a:graphicData uri="http://schemas.openxmlformats.org/drawingml/2006/table">
            <a:tbl>
              <a:tblPr/>
              <a:tblGrid>
                <a:gridCol w="527050"/>
                <a:gridCol w="3178175"/>
                <a:gridCol w="513715"/>
                <a:gridCol w="3342005"/>
              </a:tblGrid>
              <a:tr h="668655">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项</a:t>
                      </a:r>
                      <a:endParaRPr lang="zh-CN" altLang="en-US" sz="1800" dirty="0">
                        <a:latin typeface="Times New Roman" panose="02020603050405020304" pitchFamily="18" charset="0"/>
                        <a:ea typeface="Times New Roman" panose="02020603050405020304" pitchFamily="18" charset="0"/>
                      </a:endParaRPr>
                    </a:p>
                    <a:p>
                      <a:pPr marL="0" lvl="0" indent="0" eaLnBrk="0" hangingPunc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目</a:t>
                      </a:r>
                      <a:endParaRPr lang="zh-CN" altLang="en-US" sz="1800"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内  容</a:t>
                      </a:r>
                      <a:endParaRPr lang="zh-CN" altLang="en-US" sz="1800"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项</a:t>
                      </a:r>
                      <a:endParaRPr lang="zh-CN" altLang="en-US" sz="1800" dirty="0">
                        <a:latin typeface="Times New Roman" panose="02020603050405020304" pitchFamily="18" charset="0"/>
                        <a:ea typeface="Times New Roman" panose="02020603050405020304" pitchFamily="18" charset="0"/>
                      </a:endParaRPr>
                    </a:p>
                    <a:p>
                      <a:pPr marL="0" lvl="0" indent="0" eaLnBrk="0" hangingPunc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目</a:t>
                      </a:r>
                      <a:endParaRPr lang="zh-CN" altLang="en-US" sz="1800"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内  容</a:t>
                      </a:r>
                      <a:endParaRPr lang="zh-CN" altLang="en-US" sz="1800"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10845">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1</a:t>
                      </a:r>
                      <a:endParaRPr lang="zh-CN" altLang="en-US" sz="180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利用系数</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6</a:t>
                      </a:r>
                      <a:endParaRPr lang="zh-CN" altLang="en-US" sz="180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单桩接地电阻平衡度</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12750">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2</a:t>
                      </a:r>
                      <a:endParaRPr lang="zh-CN" altLang="en-US" sz="180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桩深</a:t>
                      </a:r>
                      <a:r>
                        <a:rPr lang="en-US" altLang="zh-CN" sz="1800" b="1">
                          <a:latin typeface="宋体" panose="02010600030101010101" pitchFamily="2" charset="-122"/>
                          <a:ea typeface="Times New Roman" panose="02020603050405020304" pitchFamily="18" charset="0"/>
                        </a:rPr>
                        <a:t>(m)</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7</a:t>
                      </a:r>
                      <a:endParaRPr lang="zh-CN" altLang="en-US" sz="180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土壤电阻率</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64820">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3</a:t>
                      </a:r>
                      <a:endParaRPr lang="zh-CN" altLang="en-US" sz="180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桩直径</a:t>
                      </a:r>
                      <a:r>
                        <a:rPr lang="en-US" altLang="zh-CN" sz="1800" b="1">
                          <a:latin typeface="宋体" panose="02010600030101010101" pitchFamily="2" charset="-122"/>
                          <a:ea typeface="Times New Roman" panose="02020603050405020304" pitchFamily="18" charset="0"/>
                        </a:rPr>
                        <a:t>(m)</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8</a:t>
                      </a:r>
                      <a:endParaRPr lang="zh-CN" altLang="en-US" sz="180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地下水位</a:t>
                      </a:r>
                      <a:r>
                        <a:rPr lang="en-US" altLang="zh-CN" sz="1800" b="1">
                          <a:latin typeface="宋体" panose="02010600030101010101" pitchFamily="2" charset="-122"/>
                          <a:ea typeface="Times New Roman" panose="02020603050405020304" pitchFamily="18" charset="0"/>
                        </a:rPr>
                        <a:t>(m)</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10845">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4</a:t>
                      </a:r>
                      <a:endParaRPr lang="zh-CN" altLang="en-US" sz="180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桩主筋直径</a:t>
                      </a:r>
                      <a:r>
                        <a:rPr lang="en-US" altLang="zh-CN" sz="1800" b="1">
                          <a:latin typeface="宋体" panose="02010600030101010101" pitchFamily="2" charset="-122"/>
                          <a:ea typeface="Times New Roman" panose="02020603050405020304" pitchFamily="18" charset="0"/>
                        </a:rPr>
                        <a:t>(mm)</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9</a:t>
                      </a:r>
                      <a:endParaRPr lang="zh-CN" altLang="en-US" sz="180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四置距离</a:t>
                      </a:r>
                      <a:r>
                        <a:rPr lang="en-US" altLang="zh-CN" sz="1800" b="1">
                          <a:latin typeface="宋体" panose="02010600030101010101" pitchFamily="2" charset="-122"/>
                          <a:ea typeface="Times New Roman" panose="02020603050405020304" pitchFamily="18" charset="0"/>
                        </a:rPr>
                        <a:t>(m)</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71855">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5</a:t>
                      </a:r>
                      <a:endParaRPr lang="zh-CN" altLang="en-US" sz="180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利用主筋数</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10</a:t>
                      </a:r>
                      <a:endParaRPr lang="zh-CN" altLang="en-US" sz="180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buNone/>
                      </a:pPr>
                      <a:endParaRPr lang="zh-CN" altLang="en-US"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32810" name="矩形 62508"/>
          <p:cNvSpPr/>
          <p:nvPr/>
        </p:nvSpPr>
        <p:spPr>
          <a:xfrm>
            <a:off x="1524000" y="4183539"/>
            <a:ext cx="309880" cy="365760"/>
          </a:xfrm>
          <a:prstGeom prst="rect">
            <a:avLst/>
          </a:prstGeom>
          <a:noFill/>
          <a:ln w="9525">
            <a:noFill/>
          </a:ln>
        </p:spPr>
        <p:txBody>
          <a:bodyPr wrap="none" anchor="ctr">
            <a:spAutoFit/>
          </a:bodyPr>
          <a:p>
            <a:pPr lvl="0" indent="0"/>
            <a:endParaRPr lang="zh-CN" altLang="en-US" dirty="0">
              <a:latin typeface="Arial" panose="020B0604020202020204" pitchFamily="34" charset="0"/>
              <a:ea typeface="宋体" panose="02010600030101010101" pitchFamily="2" charset="-122"/>
            </a:endParaRPr>
          </a:p>
        </p:txBody>
      </p:sp>
    </p:spTree>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标题 63489"/>
          <p:cNvSpPr>
            <a:spLocks noGrp="1"/>
          </p:cNvSpPr>
          <p:nvPr>
            <p:ph type="title"/>
          </p:nvPr>
        </p:nvSpPr>
        <p:spPr>
          <a:xfrm>
            <a:off x="2674938" y="115888"/>
            <a:ext cx="7793038" cy="1462088"/>
          </a:xfrm>
        </p:spPr>
        <p:txBody>
          <a:bodyPr anchor="ctr" anchorCtr="1"/>
          <a:p>
            <a:pPr fontAlgn="base"/>
            <a:endParaRPr lang="zh-CN" altLang="en-US" sz="2800" b="1" strike="noStrike" noProof="1" dirty="0"/>
          </a:p>
        </p:txBody>
      </p:sp>
      <p:sp>
        <p:nvSpPr>
          <p:cNvPr id="33794" name="矩形 63492"/>
          <p:cNvSpPr/>
          <p:nvPr/>
        </p:nvSpPr>
        <p:spPr>
          <a:xfrm>
            <a:off x="2495550" y="1341597"/>
            <a:ext cx="1473200" cy="366395"/>
          </a:xfrm>
          <a:prstGeom prst="rect">
            <a:avLst/>
          </a:prstGeom>
          <a:noFill/>
          <a:ln w="9525">
            <a:noFill/>
          </a:ln>
        </p:spPr>
        <p:txBody>
          <a:bodyPr anchor="ctr">
            <a:spAutoFit/>
          </a:bodyPr>
          <a:p>
            <a:pPr lvl="0" indent="0"/>
            <a:r>
              <a:rPr lang="en-US" altLang="zh-CN" b="1" dirty="0">
                <a:latin typeface="Tahoma" panose="020B0604030504040204" pitchFamily="34" charset="0"/>
                <a:ea typeface="宋体" panose="02010600030101010101" pitchFamily="2" charset="-122"/>
              </a:rPr>
              <a:t>⑵. </a:t>
            </a:r>
            <a:r>
              <a:rPr lang="zh-CN" altLang="en-US" b="1" dirty="0">
                <a:latin typeface="Tahoma" panose="020B0604030504040204" pitchFamily="34" charset="0"/>
                <a:ea typeface="宋体" panose="02010600030101010101" pitchFamily="2" charset="-122"/>
              </a:rPr>
              <a:t>填写说明</a:t>
            </a:r>
            <a:endParaRPr lang="zh-CN" altLang="en-US" b="1" dirty="0">
              <a:latin typeface="Tahoma" panose="020B0604030504040204" pitchFamily="34" charset="0"/>
              <a:ea typeface="宋体" panose="02010600030101010101" pitchFamily="2" charset="-122"/>
            </a:endParaRPr>
          </a:p>
        </p:txBody>
      </p:sp>
      <p:graphicFrame>
        <p:nvGraphicFramePr>
          <p:cNvPr id="63543" name="内容占位符 63542"/>
          <p:cNvGraphicFramePr/>
          <p:nvPr>
            <p:ph idx="1"/>
          </p:nvPr>
        </p:nvGraphicFramePr>
        <p:xfrm>
          <a:off x="2135188" y="1916113"/>
          <a:ext cx="8064500" cy="4406900"/>
        </p:xfrm>
        <a:graphic>
          <a:graphicData uri="http://schemas.openxmlformats.org/drawingml/2006/table">
            <a:tbl>
              <a:tblPr/>
              <a:tblGrid>
                <a:gridCol w="441325"/>
                <a:gridCol w="1576705"/>
                <a:gridCol w="6046470"/>
              </a:tblGrid>
              <a:tr h="455613">
                <a:tc>
                  <a:txBody>
                    <a:bodyPr/>
                    <a:p>
                      <a:pPr lvl="0">
                        <a:spcBef>
                          <a:spcPct val="0"/>
                        </a:spcBef>
                        <a:buClr>
                          <a:srgbClr val="000000"/>
                        </a:buClr>
                        <a:buNone/>
                      </a:pPr>
                      <a:r>
                        <a:rPr lang="zh-CN" altLang="en-US" sz="1200" b="1" dirty="0">
                          <a:latin typeface="宋体" panose="02010600030101010101" pitchFamily="2" charset="-122"/>
                          <a:ea typeface="Times New Roman" panose="02020603050405020304" pitchFamily="18" charset="0"/>
                        </a:rPr>
                        <a:t>项</a:t>
                      </a:r>
                      <a:endParaRPr lang="zh-CN" altLang="en-US" sz="1000" dirty="0">
                        <a:latin typeface="Times New Roman" panose="02020603050405020304" pitchFamily="18" charset="0"/>
                        <a:ea typeface="Times New Roman" panose="02020603050405020304" pitchFamily="18" charset="0"/>
                      </a:endParaRPr>
                    </a:p>
                    <a:p>
                      <a:pPr lvl="0" eaLnBrk="0" hangingPunct="0">
                        <a:spcBef>
                          <a:spcPct val="0"/>
                        </a:spcBef>
                        <a:buClr>
                          <a:srgbClr val="000000"/>
                        </a:buClr>
                        <a:buNone/>
                      </a:pPr>
                      <a:r>
                        <a:rPr lang="zh-CN" altLang="en-US" sz="1200" b="1" dirty="0">
                          <a:latin typeface="宋体" panose="02010600030101010101" pitchFamily="2" charset="-122"/>
                          <a:ea typeface="Times New Roman" panose="02020603050405020304" pitchFamily="18" charset="0"/>
                        </a:rPr>
                        <a:t>目</a:t>
                      </a:r>
                      <a:endParaRPr lang="zh-CN" altLang="en-US" sz="1800"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lgn="ctr">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内  容</a:t>
                      </a:r>
                      <a:endParaRPr lang="zh-CN" altLang="en-US" sz="1800"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lgn="ctr">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检测栏填写方法及数据要求</a:t>
                      </a:r>
                      <a:endParaRPr lang="zh-CN" altLang="en-US" sz="1800"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9887">
                <a:tc>
                  <a:txBody>
                    <a:bodyPr/>
                    <a:p>
                      <a:pPr lvl="0">
                        <a:spcBef>
                          <a:spcPct val="0"/>
                        </a:spcBef>
                        <a:buClr>
                          <a:srgbClr val="000000"/>
                        </a:buClr>
                        <a:buNone/>
                      </a:pPr>
                      <a:r>
                        <a:rPr lang="en-US" altLang="zh-CN" sz="1800" b="1">
                          <a:latin typeface="宋体" panose="02010600030101010101" pitchFamily="2" charset="-122"/>
                          <a:ea typeface="Times New Roman" panose="02020603050405020304" pitchFamily="18" charset="0"/>
                        </a:rPr>
                        <a:t>1</a:t>
                      </a:r>
                      <a:endParaRPr lang="zh-CN" altLang="en-US" sz="180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利用系数</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利用系数</a:t>
                      </a:r>
                      <a:r>
                        <a:rPr lang="en-US" altLang="zh-CN" sz="1800" b="1" dirty="0">
                          <a:latin typeface="宋体" panose="02010600030101010101" pitchFamily="2" charset="-122"/>
                          <a:ea typeface="Times New Roman" panose="02020603050405020304" pitchFamily="18" charset="0"/>
                        </a:rPr>
                        <a:t>a=</a:t>
                      </a:r>
                      <a:r>
                        <a:rPr lang="zh-CN" altLang="en-US" sz="1800" b="1" dirty="0">
                          <a:latin typeface="宋体" panose="02010600030101010101" pitchFamily="2" charset="-122"/>
                          <a:ea typeface="Times New Roman" panose="02020603050405020304" pitchFamily="18" charset="0"/>
                        </a:rPr>
                        <a:t>用作接地体的桩数</a:t>
                      </a:r>
                      <a:r>
                        <a:rPr lang="en-US" altLang="zh-CN" sz="1800" b="1" dirty="0">
                          <a:latin typeface="宋体" panose="02010600030101010101" pitchFamily="2" charset="-122"/>
                          <a:ea typeface="Times New Roman" panose="02020603050405020304" pitchFamily="18" charset="0"/>
                        </a:rPr>
                        <a:t>/</a:t>
                      </a:r>
                      <a:r>
                        <a:rPr lang="zh-CN" altLang="en-US" sz="1800" b="1" dirty="0">
                          <a:latin typeface="宋体" panose="02010600030101010101" pitchFamily="2" charset="-122"/>
                          <a:ea typeface="Times New Roman" panose="02020603050405020304" pitchFamily="18" charset="0"/>
                        </a:rPr>
                        <a:t>建筑物总桩数</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39763">
                <a:tc>
                  <a:txBody>
                    <a:bodyPr/>
                    <a:p>
                      <a:pPr lvl="0">
                        <a:spcBef>
                          <a:spcPct val="0"/>
                        </a:spcBef>
                        <a:buClr>
                          <a:srgbClr val="000000"/>
                        </a:buClr>
                        <a:buNone/>
                      </a:pPr>
                      <a:r>
                        <a:rPr lang="en-US" altLang="zh-CN" sz="1800" b="1">
                          <a:latin typeface="宋体" panose="02010600030101010101" pitchFamily="2" charset="-122"/>
                          <a:ea typeface="Times New Roman" panose="02020603050405020304" pitchFamily="18" charset="0"/>
                        </a:rPr>
                        <a:t>2</a:t>
                      </a:r>
                      <a:endParaRPr lang="zh-CN" altLang="en-US" sz="180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桩深</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填写最深的桩和最浅的桩的深度，单位为米，取小数后一位</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1475">
                <a:tc>
                  <a:txBody>
                    <a:bodyPr/>
                    <a:p>
                      <a:pPr lvl="0">
                        <a:spcBef>
                          <a:spcPct val="0"/>
                        </a:spcBef>
                        <a:buClr>
                          <a:srgbClr val="000000"/>
                        </a:buClr>
                        <a:buNone/>
                      </a:pPr>
                      <a:r>
                        <a:rPr lang="en-US" altLang="zh-CN" sz="1800" b="1">
                          <a:latin typeface="宋体" panose="02010600030101010101" pitchFamily="2" charset="-122"/>
                          <a:ea typeface="Times New Roman" panose="02020603050405020304" pitchFamily="18" charset="0"/>
                        </a:rPr>
                        <a:t>3</a:t>
                      </a:r>
                      <a:endParaRPr lang="zh-CN" altLang="en-US" sz="180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桩直径</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按要求填写桩直径，单位为米，取小数后两位</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9887">
                <a:tc>
                  <a:txBody>
                    <a:bodyPr/>
                    <a:p>
                      <a:pPr lvl="0">
                        <a:spcBef>
                          <a:spcPct val="0"/>
                        </a:spcBef>
                        <a:buClr>
                          <a:srgbClr val="000000"/>
                        </a:buClr>
                        <a:buNone/>
                      </a:pPr>
                      <a:r>
                        <a:rPr lang="en-US" altLang="zh-CN" sz="1800" b="1">
                          <a:latin typeface="宋体" panose="02010600030101010101" pitchFamily="2" charset="-122"/>
                          <a:ea typeface="Times New Roman" panose="02020603050405020304" pitchFamily="18" charset="0"/>
                        </a:rPr>
                        <a:t>4</a:t>
                      </a:r>
                      <a:endParaRPr lang="zh-CN" altLang="en-US" sz="180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桩主筋直径</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填写桩主筋的直径，单位为毫米。</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1475">
                <a:tc>
                  <a:txBody>
                    <a:bodyPr/>
                    <a:p>
                      <a:pPr lvl="0">
                        <a:spcBef>
                          <a:spcPct val="0"/>
                        </a:spcBef>
                        <a:buClr>
                          <a:srgbClr val="000000"/>
                        </a:buClr>
                        <a:buNone/>
                      </a:pPr>
                      <a:r>
                        <a:rPr lang="en-US" altLang="zh-CN" sz="1800" b="1">
                          <a:latin typeface="宋体" panose="02010600030101010101" pitchFamily="2" charset="-122"/>
                          <a:ea typeface="Times New Roman" panose="02020603050405020304" pitchFamily="18" charset="0"/>
                        </a:rPr>
                        <a:t>5</a:t>
                      </a:r>
                      <a:endParaRPr lang="zh-CN" altLang="en-US" sz="180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利用主筋数</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填写单桩实际被用作基础接地体的主筋数量</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39763">
                <a:tc>
                  <a:txBody>
                    <a:bodyPr/>
                    <a:p>
                      <a:pPr lvl="0">
                        <a:spcBef>
                          <a:spcPct val="0"/>
                        </a:spcBef>
                        <a:buClr>
                          <a:srgbClr val="000000"/>
                        </a:buClr>
                        <a:buNone/>
                      </a:pPr>
                      <a:r>
                        <a:rPr lang="en-US" altLang="zh-CN" sz="1800" b="1">
                          <a:latin typeface="宋体" panose="02010600030101010101" pitchFamily="2" charset="-122"/>
                          <a:ea typeface="Times New Roman" panose="02020603050405020304" pitchFamily="18" charset="0"/>
                        </a:rPr>
                        <a:t>6</a:t>
                      </a:r>
                      <a:endParaRPr lang="zh-CN" altLang="en-US" sz="180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单桩接地电阻平衡度</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检测与引下线相接各单桩的主筋接地电阻值，并计算其平衡度</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9887">
                <a:tc>
                  <a:txBody>
                    <a:bodyPr/>
                    <a:p>
                      <a:pPr lvl="0">
                        <a:spcBef>
                          <a:spcPct val="0"/>
                        </a:spcBef>
                        <a:buClr>
                          <a:srgbClr val="000000"/>
                        </a:buClr>
                        <a:buNone/>
                      </a:pPr>
                      <a:r>
                        <a:rPr lang="en-US" altLang="zh-CN" sz="1800" b="1">
                          <a:latin typeface="宋体" panose="02010600030101010101" pitchFamily="2" charset="-122"/>
                          <a:ea typeface="Times New Roman" panose="02020603050405020304" pitchFamily="18" charset="0"/>
                        </a:rPr>
                        <a:t>7</a:t>
                      </a:r>
                      <a:endParaRPr lang="zh-CN" altLang="en-US" sz="180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土壤电阻率</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填写实际测得土壤电阻率的数值</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14338">
                <a:tc>
                  <a:txBody>
                    <a:bodyPr/>
                    <a:p>
                      <a:pPr lvl="0">
                        <a:spcBef>
                          <a:spcPct val="0"/>
                        </a:spcBef>
                        <a:buClr>
                          <a:srgbClr val="000000"/>
                        </a:buClr>
                        <a:buNone/>
                      </a:pPr>
                      <a:r>
                        <a:rPr lang="en-US" altLang="zh-CN" sz="1800" b="1">
                          <a:latin typeface="宋体" panose="02010600030101010101" pitchFamily="2" charset="-122"/>
                          <a:ea typeface="Times New Roman" panose="02020603050405020304" pitchFamily="18" charset="0"/>
                        </a:rPr>
                        <a:t>8</a:t>
                      </a:r>
                      <a:endParaRPr lang="zh-CN" altLang="en-US" sz="180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地下水位</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离地面的深度，取一位小数</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3225">
                <a:tc>
                  <a:txBody>
                    <a:bodyPr/>
                    <a:p>
                      <a:pPr lvl="0">
                        <a:spcBef>
                          <a:spcPct val="0"/>
                        </a:spcBef>
                        <a:buClr>
                          <a:srgbClr val="000000"/>
                        </a:buClr>
                        <a:buNone/>
                      </a:pPr>
                      <a:r>
                        <a:rPr lang="en-US" altLang="zh-CN" sz="1800" b="1">
                          <a:latin typeface="宋体" panose="02010600030101010101" pitchFamily="2" charset="-122"/>
                          <a:ea typeface="Times New Roman" panose="02020603050405020304" pitchFamily="18" charset="0"/>
                        </a:rPr>
                        <a:t>9</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四置距离</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填写建筑物</a:t>
                      </a:r>
                      <a:r>
                        <a:rPr lang="en-US" altLang="zh-CN" sz="1800" b="1" dirty="0">
                          <a:latin typeface="宋体" panose="02010600030101010101" pitchFamily="2" charset="-122"/>
                          <a:ea typeface="Times New Roman" panose="02020603050405020304" pitchFamily="18" charset="0"/>
                        </a:rPr>
                        <a:t>E</a:t>
                      </a:r>
                      <a:r>
                        <a:rPr lang="zh-CN" altLang="en-US" sz="1800" b="1" dirty="0">
                          <a:latin typeface="宋体" panose="02010600030101010101" pitchFamily="2" charset="-122"/>
                          <a:ea typeface="Times New Roman" panose="02020603050405020304" pitchFamily="18" charset="0"/>
                        </a:rPr>
                        <a:t>、</a:t>
                      </a:r>
                      <a:r>
                        <a:rPr lang="en-US" altLang="zh-CN" sz="1800" b="1" dirty="0">
                          <a:latin typeface="宋体" panose="02010600030101010101" pitchFamily="2" charset="-122"/>
                          <a:ea typeface="Times New Roman" panose="02020603050405020304" pitchFamily="18" charset="0"/>
                        </a:rPr>
                        <a:t>S</a:t>
                      </a:r>
                      <a:r>
                        <a:rPr lang="zh-CN" altLang="en-US" sz="1800" b="1" dirty="0">
                          <a:latin typeface="宋体" panose="02010600030101010101" pitchFamily="2" charset="-122"/>
                          <a:ea typeface="Times New Roman" panose="02020603050405020304" pitchFamily="18" charset="0"/>
                        </a:rPr>
                        <a:t>、</a:t>
                      </a:r>
                      <a:r>
                        <a:rPr lang="en-US" altLang="zh-CN" sz="1800" b="1" dirty="0">
                          <a:latin typeface="宋体" panose="02010600030101010101" pitchFamily="2" charset="-122"/>
                          <a:ea typeface="Times New Roman" panose="02020603050405020304" pitchFamily="18" charset="0"/>
                        </a:rPr>
                        <a:t>W</a:t>
                      </a:r>
                      <a:r>
                        <a:rPr lang="zh-CN" altLang="en-US" sz="1800" b="1" dirty="0">
                          <a:latin typeface="宋体" panose="02010600030101010101" pitchFamily="2" charset="-122"/>
                          <a:ea typeface="Times New Roman" panose="02020603050405020304" pitchFamily="18" charset="0"/>
                        </a:rPr>
                        <a:t>、</a:t>
                      </a:r>
                      <a:r>
                        <a:rPr lang="en-US" altLang="zh-CN" sz="1800" b="1" dirty="0">
                          <a:latin typeface="宋体" panose="02010600030101010101" pitchFamily="2" charset="-122"/>
                          <a:ea typeface="Times New Roman" panose="02020603050405020304" pitchFamily="18" charset="0"/>
                        </a:rPr>
                        <a:t>N</a:t>
                      </a:r>
                      <a:r>
                        <a:rPr lang="zh-CN" altLang="en-US" sz="1800" b="1" dirty="0">
                          <a:latin typeface="宋体" panose="02010600030101010101" pitchFamily="2" charset="-122"/>
                          <a:ea typeface="Times New Roman" panose="02020603050405020304" pitchFamily="18" charset="0"/>
                        </a:rPr>
                        <a:t>四个方位与相邻建筑物的水平距离</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标题 64513"/>
          <p:cNvSpPr>
            <a:spLocks noGrp="1"/>
          </p:cNvSpPr>
          <p:nvPr>
            <p:ph type="title"/>
          </p:nvPr>
        </p:nvSpPr>
        <p:spPr>
          <a:xfrm>
            <a:off x="2674938" y="115888"/>
            <a:ext cx="7793038" cy="1462088"/>
          </a:xfrm>
        </p:spPr>
        <p:txBody>
          <a:bodyPr anchor="ctr" anchorCtr="1"/>
          <a:p>
            <a:pPr fontAlgn="base"/>
            <a:endParaRPr lang="zh-CN" altLang="en-US" sz="2800" b="1" strike="noStrike" noProof="1" dirty="0"/>
          </a:p>
        </p:txBody>
      </p:sp>
      <p:sp>
        <p:nvSpPr>
          <p:cNvPr id="64515" name="文本占位符 64514"/>
          <p:cNvSpPr>
            <a:spLocks noGrp="1"/>
          </p:cNvSpPr>
          <p:nvPr>
            <p:ph idx="1"/>
          </p:nvPr>
        </p:nvSpPr>
        <p:spPr/>
        <p:txBody>
          <a:bodyPr/>
          <a:p>
            <a:pPr fontAlgn="base"/>
            <a:endParaRPr strike="noStrike" noProof="1" dirty="0"/>
          </a:p>
        </p:txBody>
      </p:sp>
      <p:sp>
        <p:nvSpPr>
          <p:cNvPr id="34819" name="矩形 64517"/>
          <p:cNvSpPr/>
          <p:nvPr/>
        </p:nvSpPr>
        <p:spPr>
          <a:xfrm>
            <a:off x="2566988" y="2276634"/>
            <a:ext cx="1930400" cy="366395"/>
          </a:xfrm>
          <a:prstGeom prst="rect">
            <a:avLst/>
          </a:prstGeom>
          <a:noFill/>
          <a:ln w="9525">
            <a:noFill/>
          </a:ln>
        </p:spPr>
        <p:txBody>
          <a:bodyPr wrap="none" anchor="ctr">
            <a:spAutoFit/>
          </a:bodyPr>
          <a:p>
            <a:pPr lvl="0" indent="0"/>
            <a:r>
              <a:rPr lang="en-US" altLang="zh-CN" b="1" dirty="0">
                <a:latin typeface="Tahoma" panose="020B0604030504040204" pitchFamily="34" charset="0"/>
                <a:ea typeface="宋体" panose="02010600030101010101" pitchFamily="2" charset="-122"/>
              </a:rPr>
              <a:t>⑶. </a:t>
            </a:r>
            <a:r>
              <a:rPr lang="zh-CN" altLang="en-US" b="1" dirty="0">
                <a:latin typeface="Tahoma" panose="020B0604030504040204" pitchFamily="34" charset="0"/>
                <a:ea typeface="宋体" panose="02010600030101010101" pitchFamily="2" charset="-122"/>
              </a:rPr>
              <a:t>主要检测要点</a:t>
            </a:r>
            <a:endParaRPr lang="zh-CN" altLang="en-US" b="1" dirty="0">
              <a:latin typeface="Tahoma" panose="020B0604030504040204" pitchFamily="34" charset="0"/>
              <a:ea typeface="宋体" panose="02010600030101010101" pitchFamily="2" charset="-122"/>
            </a:endParaRPr>
          </a:p>
        </p:txBody>
      </p:sp>
      <p:sp>
        <p:nvSpPr>
          <p:cNvPr id="34820" name="矩形 64518"/>
          <p:cNvSpPr/>
          <p:nvPr/>
        </p:nvSpPr>
        <p:spPr>
          <a:xfrm>
            <a:off x="2424113" y="2643506"/>
            <a:ext cx="7567295" cy="640715"/>
          </a:xfrm>
          <a:prstGeom prst="rect">
            <a:avLst/>
          </a:prstGeom>
          <a:noFill/>
          <a:ln w="9525">
            <a:noFill/>
          </a:ln>
        </p:spPr>
        <p:txBody>
          <a:bodyPr wrap="none" anchor="ctr">
            <a:spAutoFit/>
          </a:bodyPr>
          <a:p>
            <a:pPr lvl="0" indent="0"/>
            <a:r>
              <a:rPr lang="en-US" altLang="zh-CN" dirty="0">
                <a:latin typeface="Tahoma" panose="020B0604030504040204" pitchFamily="34" charset="0"/>
                <a:ea typeface="宋体" panose="02010600030101010101" pitchFamily="2" charset="-122"/>
              </a:rPr>
              <a:t>①.</a:t>
            </a:r>
            <a:r>
              <a:rPr lang="zh-CN" altLang="en-US" dirty="0">
                <a:latin typeface="Tahoma" panose="020B0604030504040204" pitchFamily="34" charset="0"/>
                <a:ea typeface="宋体" panose="02010600030101010101" pitchFamily="2" charset="-122"/>
              </a:rPr>
              <a:t>主要检查单桩实际被用做基础接地体的主筋数量（一般为四根，最少不</a:t>
            </a:r>
            <a:endParaRPr lang="zh-CN" altLang="en-US" dirty="0">
              <a:latin typeface="Tahoma" panose="020B0604030504040204" pitchFamily="34" charset="0"/>
              <a:ea typeface="宋体" panose="02010600030101010101" pitchFamily="2" charset="-122"/>
            </a:endParaRPr>
          </a:p>
          <a:p>
            <a:pPr lvl="0" indent="0"/>
            <a:r>
              <a:rPr lang="zh-CN" altLang="en-US" dirty="0">
                <a:latin typeface="Tahoma" panose="020B0604030504040204" pitchFamily="34" charset="0"/>
                <a:ea typeface="宋体" panose="02010600030101010101" pitchFamily="2" charset="-122"/>
              </a:rPr>
              <a:t>    少于</a:t>
            </a:r>
            <a:r>
              <a:rPr lang="en-US" altLang="zh-CN" dirty="0">
                <a:latin typeface="Tahoma" panose="020B0604030504040204" pitchFamily="34" charset="0"/>
                <a:ea typeface="宋体" panose="02010600030101010101" pitchFamily="2" charset="-122"/>
              </a:rPr>
              <a:t>2</a:t>
            </a:r>
            <a:r>
              <a:rPr lang="zh-CN" altLang="en-US" dirty="0">
                <a:latin typeface="Tahoma" panose="020B0604030504040204" pitchFamily="34" charset="0"/>
                <a:ea typeface="宋体" panose="02010600030101010101" pitchFamily="2" charset="-122"/>
              </a:rPr>
              <a:t>根）；</a:t>
            </a:r>
            <a:endParaRPr lang="zh-CN" altLang="en-US" dirty="0">
              <a:latin typeface="Tahoma" panose="020B0604030504040204" pitchFamily="34" charset="0"/>
              <a:ea typeface="宋体" panose="02010600030101010101" pitchFamily="2" charset="-122"/>
            </a:endParaRPr>
          </a:p>
        </p:txBody>
      </p:sp>
      <p:sp>
        <p:nvSpPr>
          <p:cNvPr id="34821" name="矩形 64519"/>
          <p:cNvSpPr/>
          <p:nvPr/>
        </p:nvSpPr>
        <p:spPr>
          <a:xfrm>
            <a:off x="2424113" y="3284696"/>
            <a:ext cx="5052695" cy="366395"/>
          </a:xfrm>
          <a:prstGeom prst="rect">
            <a:avLst/>
          </a:prstGeom>
          <a:noFill/>
          <a:ln w="9525">
            <a:noFill/>
          </a:ln>
        </p:spPr>
        <p:txBody>
          <a:bodyPr wrap="none" anchor="ctr">
            <a:spAutoFit/>
          </a:bodyPr>
          <a:p>
            <a:pPr lvl="0" indent="0"/>
            <a:r>
              <a:rPr lang="en-US" altLang="zh-CN" dirty="0">
                <a:latin typeface="Tahoma" panose="020B0604030504040204" pitchFamily="34" charset="0"/>
                <a:ea typeface="宋体" panose="02010600030101010101" pitchFamily="2" charset="-122"/>
              </a:rPr>
              <a:t>②.</a:t>
            </a:r>
            <a:r>
              <a:rPr lang="zh-CN" altLang="en-US" dirty="0">
                <a:latin typeface="Tahoma" panose="020B0604030504040204" pitchFamily="34" charset="0"/>
                <a:ea typeface="宋体" panose="02010600030101010101" pitchFamily="2" charset="-122"/>
              </a:rPr>
              <a:t>检测与引下线相接各单桩的主筋接地电阻值；</a:t>
            </a:r>
            <a:endParaRPr lang="zh-CN" altLang="en-US" dirty="0">
              <a:latin typeface="Tahoma" panose="020B0604030504040204" pitchFamily="34" charset="0"/>
              <a:ea typeface="宋体" panose="02010600030101010101" pitchFamily="2" charset="-122"/>
            </a:endParaRPr>
          </a:p>
        </p:txBody>
      </p:sp>
      <p:sp>
        <p:nvSpPr>
          <p:cNvPr id="34822" name="矩形 64520"/>
          <p:cNvSpPr/>
          <p:nvPr/>
        </p:nvSpPr>
        <p:spPr>
          <a:xfrm>
            <a:off x="2351088" y="3645218"/>
            <a:ext cx="7796530" cy="640715"/>
          </a:xfrm>
          <a:prstGeom prst="rect">
            <a:avLst/>
          </a:prstGeom>
          <a:noFill/>
          <a:ln w="9525">
            <a:noFill/>
          </a:ln>
        </p:spPr>
        <p:txBody>
          <a:bodyPr wrap="none" anchor="ctr">
            <a:spAutoFit/>
          </a:bodyPr>
          <a:p>
            <a:pPr lvl="0" indent="0"/>
            <a:r>
              <a:rPr lang="en-US" altLang="zh-CN" dirty="0">
                <a:latin typeface="Tahoma" panose="020B0604030504040204" pitchFamily="34" charset="0"/>
                <a:ea typeface="宋体" panose="02010600030101010101" pitchFamily="2" charset="-122"/>
              </a:rPr>
              <a:t> ③.</a:t>
            </a:r>
            <a:r>
              <a:rPr lang="zh-CN" altLang="en-US" dirty="0">
                <a:latin typeface="Tahoma" panose="020B0604030504040204" pitchFamily="34" charset="0"/>
                <a:ea typeface="宋体" panose="02010600030101010101" pitchFamily="2" charset="-122"/>
              </a:rPr>
              <a:t>四置距离的检查，按照建筑物</a:t>
            </a:r>
            <a:r>
              <a:rPr lang="en-US" altLang="zh-CN" dirty="0">
                <a:latin typeface="Tahoma" panose="020B0604030504040204" pitchFamily="34" charset="0"/>
                <a:ea typeface="宋体" panose="02010600030101010101" pitchFamily="2" charset="-122"/>
              </a:rPr>
              <a:t>E</a:t>
            </a:r>
            <a:r>
              <a:rPr lang="zh-CN" altLang="en-US" dirty="0">
                <a:latin typeface="Tahoma" panose="020B0604030504040204" pitchFamily="34" charset="0"/>
                <a:ea typeface="宋体" panose="02010600030101010101" pitchFamily="2" charset="-122"/>
              </a:rPr>
              <a:t>、</a:t>
            </a:r>
            <a:r>
              <a:rPr lang="en-US" altLang="zh-CN" dirty="0">
                <a:latin typeface="Tahoma" panose="020B0604030504040204" pitchFamily="34" charset="0"/>
                <a:ea typeface="宋体" panose="02010600030101010101" pitchFamily="2" charset="-122"/>
              </a:rPr>
              <a:t>S</a:t>
            </a:r>
            <a:r>
              <a:rPr lang="zh-CN" altLang="en-US" dirty="0">
                <a:latin typeface="Tahoma" panose="020B0604030504040204" pitchFamily="34" charset="0"/>
                <a:ea typeface="宋体" panose="02010600030101010101" pitchFamily="2" charset="-122"/>
              </a:rPr>
              <a:t>、</a:t>
            </a:r>
            <a:r>
              <a:rPr lang="en-US" altLang="zh-CN" dirty="0">
                <a:latin typeface="Tahoma" panose="020B0604030504040204" pitchFamily="34" charset="0"/>
                <a:ea typeface="宋体" panose="02010600030101010101" pitchFamily="2" charset="-122"/>
              </a:rPr>
              <a:t>W</a:t>
            </a:r>
            <a:r>
              <a:rPr lang="zh-CN" altLang="en-US" dirty="0">
                <a:latin typeface="Tahoma" panose="020B0604030504040204" pitchFamily="34" charset="0"/>
                <a:ea typeface="宋体" panose="02010600030101010101" pitchFamily="2" charset="-122"/>
              </a:rPr>
              <a:t>、</a:t>
            </a:r>
            <a:r>
              <a:rPr lang="en-US" altLang="zh-CN" dirty="0">
                <a:latin typeface="Tahoma" panose="020B0604030504040204" pitchFamily="34" charset="0"/>
                <a:ea typeface="宋体" panose="02010600030101010101" pitchFamily="2" charset="-122"/>
              </a:rPr>
              <a:t>N</a:t>
            </a:r>
            <a:r>
              <a:rPr lang="zh-CN" altLang="en-US" dirty="0">
                <a:latin typeface="Tahoma" panose="020B0604030504040204" pitchFamily="34" charset="0"/>
                <a:ea typeface="宋体" panose="02010600030101010101" pitchFamily="2" charset="-122"/>
              </a:rPr>
              <a:t>四个方位与相邻建筑物的水平</a:t>
            </a:r>
            <a:endParaRPr lang="zh-CN" altLang="en-US" dirty="0">
              <a:latin typeface="Tahoma" panose="020B0604030504040204" pitchFamily="34" charset="0"/>
              <a:ea typeface="宋体" panose="02010600030101010101" pitchFamily="2" charset="-122"/>
            </a:endParaRPr>
          </a:p>
          <a:p>
            <a:pPr lvl="0" indent="0"/>
            <a:r>
              <a:rPr lang="zh-CN" altLang="en-US" dirty="0">
                <a:latin typeface="Tahoma" panose="020B0604030504040204" pitchFamily="34" charset="0"/>
                <a:ea typeface="宋体" panose="02010600030101010101" pitchFamily="2" charset="-122"/>
              </a:rPr>
              <a:t>     距离；</a:t>
            </a:r>
            <a:endParaRPr lang="zh-CN" altLang="en-US" dirty="0">
              <a:latin typeface="Tahoma" panose="020B0604030504040204" pitchFamily="34" charset="0"/>
              <a:ea typeface="宋体" panose="02010600030101010101" pitchFamily="2" charset="-122"/>
            </a:endParaRPr>
          </a:p>
        </p:txBody>
      </p:sp>
    </p:spTree>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标题 65537"/>
          <p:cNvSpPr>
            <a:spLocks noGrp="1"/>
          </p:cNvSpPr>
          <p:nvPr>
            <p:ph type="title"/>
          </p:nvPr>
        </p:nvSpPr>
        <p:spPr>
          <a:xfrm>
            <a:off x="2674938" y="115888"/>
            <a:ext cx="7793038" cy="1462088"/>
          </a:xfrm>
        </p:spPr>
        <p:txBody>
          <a:bodyPr anchor="ctr" anchorCtr="1"/>
          <a:p>
            <a:pPr fontAlgn="base"/>
            <a:endParaRPr lang="zh-CN" altLang="en-US" sz="2800" b="1" strike="noStrike" noProof="1" dirty="0"/>
          </a:p>
        </p:txBody>
      </p:sp>
      <p:sp>
        <p:nvSpPr>
          <p:cNvPr id="35842" name="矩形 65540"/>
          <p:cNvSpPr/>
          <p:nvPr/>
        </p:nvSpPr>
        <p:spPr>
          <a:xfrm>
            <a:off x="2351088" y="1413034"/>
            <a:ext cx="2519362" cy="366395"/>
          </a:xfrm>
          <a:prstGeom prst="rect">
            <a:avLst/>
          </a:prstGeom>
          <a:noFill/>
          <a:ln w="9525">
            <a:noFill/>
          </a:ln>
        </p:spPr>
        <p:txBody>
          <a:bodyPr anchor="ctr">
            <a:spAutoFit/>
          </a:bodyPr>
          <a:p>
            <a:pPr lvl="0" indent="0"/>
            <a:r>
              <a:rPr lang="en-US" altLang="zh-CN" b="1" dirty="0">
                <a:latin typeface="Tahoma" panose="020B0604030504040204" pitchFamily="34" charset="0"/>
                <a:ea typeface="宋体" panose="02010600030101010101" pitchFamily="2" charset="-122"/>
              </a:rPr>
              <a:t>2.</a:t>
            </a:r>
            <a:r>
              <a:rPr lang="zh-CN" altLang="en-US" b="1" dirty="0">
                <a:latin typeface="Tahoma" panose="020B0604030504040204" pitchFamily="34" charset="0"/>
                <a:ea typeface="宋体" panose="02010600030101010101" pitchFamily="2" charset="-122"/>
              </a:rPr>
              <a:t>承台的检测</a:t>
            </a:r>
            <a:endParaRPr lang="zh-CN" altLang="en-US" b="1" dirty="0">
              <a:latin typeface="Tahoma" panose="020B0604030504040204" pitchFamily="34" charset="0"/>
              <a:ea typeface="宋体" panose="02010600030101010101" pitchFamily="2" charset="-122"/>
            </a:endParaRPr>
          </a:p>
        </p:txBody>
      </p:sp>
      <p:sp>
        <p:nvSpPr>
          <p:cNvPr id="35843" name="矩形 65541"/>
          <p:cNvSpPr/>
          <p:nvPr/>
        </p:nvSpPr>
        <p:spPr>
          <a:xfrm>
            <a:off x="2424113" y="1916272"/>
            <a:ext cx="1622425" cy="366395"/>
          </a:xfrm>
          <a:prstGeom prst="rect">
            <a:avLst/>
          </a:prstGeom>
          <a:noFill/>
          <a:ln w="9525">
            <a:noFill/>
          </a:ln>
        </p:spPr>
        <p:txBody>
          <a:bodyPr anchor="ctr">
            <a:spAutoFit/>
          </a:bodyPr>
          <a:p>
            <a:pPr lvl="0" indent="0"/>
            <a:r>
              <a:rPr lang="en-US" altLang="zh-CN" b="1" dirty="0">
                <a:latin typeface="Tahoma" panose="020B0604030504040204" pitchFamily="34" charset="0"/>
                <a:ea typeface="宋体" panose="02010600030101010101" pitchFamily="2" charset="-122"/>
              </a:rPr>
              <a:t>⑴.</a:t>
            </a:r>
            <a:r>
              <a:rPr lang="zh-CN" altLang="en-US" b="1" dirty="0">
                <a:latin typeface="Tahoma" panose="020B0604030504040204" pitchFamily="34" charset="0"/>
                <a:ea typeface="宋体" panose="02010600030101010101" pitchFamily="2" charset="-122"/>
              </a:rPr>
              <a:t>检测内容</a:t>
            </a:r>
            <a:endParaRPr lang="zh-CN" altLang="en-US" b="1" dirty="0">
              <a:latin typeface="Tahoma" panose="020B0604030504040204" pitchFamily="34" charset="0"/>
              <a:ea typeface="宋体" panose="02010600030101010101" pitchFamily="2" charset="-122"/>
            </a:endParaRPr>
          </a:p>
        </p:txBody>
      </p:sp>
      <p:graphicFrame>
        <p:nvGraphicFramePr>
          <p:cNvPr id="65543" name="内容占位符 65542"/>
          <p:cNvGraphicFramePr/>
          <p:nvPr>
            <p:ph idx="1"/>
          </p:nvPr>
        </p:nvGraphicFramePr>
        <p:xfrm>
          <a:off x="2351088" y="2349500"/>
          <a:ext cx="7915275" cy="3721100"/>
        </p:xfrm>
        <a:graphic>
          <a:graphicData uri="http://schemas.openxmlformats.org/drawingml/2006/table">
            <a:tbl>
              <a:tblPr/>
              <a:tblGrid>
                <a:gridCol w="431800"/>
                <a:gridCol w="3745230"/>
                <a:gridCol w="431800"/>
                <a:gridCol w="3306445"/>
              </a:tblGrid>
              <a:tr h="639763">
                <a:tc>
                  <a:txBody>
                    <a:bodyPr/>
                    <a:p>
                      <a:pPr lvl="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项</a:t>
                      </a:r>
                      <a:endParaRPr lang="zh-CN" altLang="en-US" sz="1800" dirty="0">
                        <a:latin typeface="Times New Roman" panose="02020603050405020304" pitchFamily="18" charset="0"/>
                        <a:ea typeface="Times New Roman" panose="02020603050405020304" pitchFamily="18" charset="0"/>
                      </a:endParaRPr>
                    </a:p>
                    <a:p>
                      <a:pPr lvl="0" eaLnBrk="0" hangingPunc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目</a:t>
                      </a:r>
                      <a:endParaRPr lang="zh-CN" altLang="en-US" sz="1800"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lgn="ctr">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内  容</a:t>
                      </a:r>
                      <a:endParaRPr lang="zh-CN" altLang="en-US" sz="1800"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项</a:t>
                      </a:r>
                      <a:endParaRPr lang="zh-CN" altLang="en-US" sz="1800" dirty="0">
                        <a:latin typeface="Times New Roman" panose="02020603050405020304" pitchFamily="18" charset="0"/>
                        <a:ea typeface="Times New Roman" panose="02020603050405020304" pitchFamily="18" charset="0"/>
                      </a:endParaRPr>
                    </a:p>
                    <a:p>
                      <a:pPr lvl="0" eaLnBrk="0" hangingPunc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目</a:t>
                      </a:r>
                      <a:endParaRPr lang="zh-CN" altLang="en-US" sz="1800"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lgn="ctr">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内  容</a:t>
                      </a:r>
                      <a:endParaRPr lang="zh-CN" altLang="en-US" sz="1800"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11187">
                <a:tc>
                  <a:txBody>
                    <a:bodyPr/>
                    <a:p>
                      <a:pPr lvl="0">
                        <a:spcBef>
                          <a:spcPct val="0"/>
                        </a:spcBef>
                        <a:buClr>
                          <a:srgbClr val="000000"/>
                        </a:buClr>
                        <a:buNone/>
                      </a:pPr>
                      <a:r>
                        <a:rPr lang="en-US" altLang="zh-CN" sz="1800" b="1">
                          <a:latin typeface="宋体" panose="02010600030101010101" pitchFamily="2" charset="-122"/>
                          <a:ea typeface="Times New Roman" panose="02020603050405020304" pitchFamily="18" charset="0"/>
                        </a:rPr>
                        <a:t>1</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引下线间距</a:t>
                      </a:r>
                      <a:r>
                        <a:rPr lang="en-US" altLang="zh-CN" sz="1800" b="1">
                          <a:latin typeface="宋体" panose="02010600030101010101" pitchFamily="2" charset="-122"/>
                          <a:ea typeface="Times New Roman" panose="02020603050405020304" pitchFamily="18" charset="0"/>
                        </a:rPr>
                        <a:t>(m)</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en-US" altLang="zh-CN" sz="1000" b="1">
                          <a:latin typeface="宋体" panose="02010600030101010101" pitchFamily="2" charset="-122"/>
                          <a:ea typeface="Times New Roman" panose="02020603050405020304" pitchFamily="18" charset="0"/>
                        </a:rPr>
                        <a:t>6</a:t>
                      </a:r>
                      <a:endParaRPr lang="zh-CN" altLang="en-US" sz="180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buNone/>
                      </a:pPr>
                      <a:endParaRPr lang="zh-CN" altLang="en-US"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22300">
                <a:tc>
                  <a:txBody>
                    <a:bodyPr/>
                    <a:p>
                      <a:pPr lvl="0">
                        <a:spcBef>
                          <a:spcPct val="0"/>
                        </a:spcBef>
                        <a:buClr>
                          <a:srgbClr val="000000"/>
                        </a:buClr>
                        <a:buNone/>
                      </a:pPr>
                      <a:r>
                        <a:rPr lang="en-US" altLang="zh-CN" sz="1800" b="1">
                          <a:latin typeface="宋体" panose="02010600030101010101" pitchFamily="2" charset="-122"/>
                          <a:ea typeface="Times New Roman" panose="02020603050405020304" pitchFamily="18" charset="0"/>
                        </a:rPr>
                        <a:t>2</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引下线利用柱主筋数</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en-US" altLang="zh-CN" sz="1000" b="1">
                          <a:latin typeface="宋体" panose="02010600030101010101" pitchFamily="2" charset="-122"/>
                          <a:ea typeface="Times New Roman" panose="02020603050405020304" pitchFamily="18" charset="0"/>
                        </a:rPr>
                        <a:t>7</a:t>
                      </a:r>
                      <a:endParaRPr lang="zh-CN" altLang="en-US" sz="180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buNone/>
                      </a:pPr>
                      <a:endParaRPr lang="zh-CN" altLang="en-US"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76263">
                <a:tc>
                  <a:txBody>
                    <a:bodyPr/>
                    <a:p>
                      <a:pPr lvl="0">
                        <a:spcBef>
                          <a:spcPct val="0"/>
                        </a:spcBef>
                        <a:buClr>
                          <a:srgbClr val="000000"/>
                        </a:buClr>
                        <a:buNone/>
                      </a:pPr>
                      <a:r>
                        <a:rPr lang="en-US" altLang="zh-CN" sz="1800" b="1">
                          <a:latin typeface="宋体" panose="02010600030101010101" pitchFamily="2" charset="-122"/>
                          <a:ea typeface="Times New Roman" panose="02020603050405020304" pitchFamily="18" charset="0"/>
                        </a:rPr>
                        <a:t>3</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承台与柱主筋连接</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en-US" altLang="zh-CN" sz="1000" b="1">
                          <a:latin typeface="宋体" panose="02010600030101010101" pitchFamily="2" charset="-122"/>
                          <a:ea typeface="Times New Roman" panose="02020603050405020304" pitchFamily="18" charset="0"/>
                        </a:rPr>
                        <a:t>8</a:t>
                      </a:r>
                      <a:endParaRPr lang="zh-CN" altLang="en-US" sz="180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buNone/>
                      </a:pPr>
                      <a:endParaRPr lang="zh-CN" altLang="en-US"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54062">
                <a:tc>
                  <a:txBody>
                    <a:bodyPr/>
                    <a:p>
                      <a:pPr lvl="0">
                        <a:spcBef>
                          <a:spcPct val="0"/>
                        </a:spcBef>
                        <a:buClr>
                          <a:srgbClr val="000000"/>
                        </a:buClr>
                        <a:buNone/>
                      </a:pPr>
                      <a:r>
                        <a:rPr lang="en-US" altLang="zh-CN" sz="1800" b="1">
                          <a:latin typeface="宋体" panose="02010600030101010101" pitchFamily="2" charset="-122"/>
                          <a:ea typeface="Times New Roman" panose="02020603050405020304" pitchFamily="18" charset="0"/>
                        </a:rPr>
                        <a:t>4</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承台与引下线柱主筋连接</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en-US" altLang="zh-CN" sz="1000" b="1">
                          <a:latin typeface="宋体" panose="02010600030101010101" pitchFamily="2" charset="-122"/>
                          <a:ea typeface="Times New Roman" panose="02020603050405020304" pitchFamily="18" charset="0"/>
                        </a:rPr>
                        <a:t>9</a:t>
                      </a:r>
                      <a:endParaRPr lang="zh-CN" altLang="en-US" sz="180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buNone/>
                      </a:pPr>
                      <a:endParaRPr lang="zh-CN" altLang="en-US"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7525">
                <a:tc>
                  <a:txBody>
                    <a:bodyPr/>
                    <a:p>
                      <a:pPr lvl="0">
                        <a:spcBef>
                          <a:spcPct val="0"/>
                        </a:spcBef>
                        <a:buClr>
                          <a:srgbClr val="000000"/>
                        </a:buClr>
                        <a:buNone/>
                      </a:pPr>
                      <a:r>
                        <a:rPr lang="en-US" altLang="zh-CN" sz="1800" b="1">
                          <a:latin typeface="宋体" panose="02010600030101010101" pitchFamily="2" charset="-122"/>
                          <a:ea typeface="Times New Roman" panose="02020603050405020304" pitchFamily="18" charset="0"/>
                        </a:rPr>
                        <a:t>5</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每根引下线在</a:t>
                      </a:r>
                      <a:r>
                        <a:rPr lang="en-US" altLang="zh-CN" sz="1800" b="1" dirty="0">
                          <a:latin typeface="宋体" panose="02010600030101010101" pitchFamily="2" charset="-122"/>
                          <a:ea typeface="Times New Roman" panose="02020603050405020304" pitchFamily="18" charset="0"/>
                        </a:rPr>
                        <a:t>-50CM</a:t>
                      </a:r>
                      <a:r>
                        <a:rPr lang="zh-CN" altLang="en-US" sz="1800" b="1" dirty="0">
                          <a:latin typeface="宋体" panose="02010600030101010101" pitchFamily="2" charset="-122"/>
                          <a:ea typeface="Times New Roman" panose="02020603050405020304" pitchFamily="18" charset="0"/>
                        </a:rPr>
                        <a:t>处钢筋总面积</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en-US" altLang="zh-CN" sz="1000" b="1">
                          <a:latin typeface="宋体" panose="02010600030101010101" pitchFamily="2" charset="-122"/>
                          <a:ea typeface="Times New Roman" panose="02020603050405020304" pitchFamily="18" charset="0"/>
                        </a:rPr>
                        <a:t>10</a:t>
                      </a:r>
                      <a:endParaRPr lang="zh-CN" altLang="en-US" sz="180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buNone/>
                      </a:pPr>
                      <a:endParaRPr lang="zh-CN" altLang="en-US"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标题 66561"/>
          <p:cNvSpPr>
            <a:spLocks noGrp="1"/>
          </p:cNvSpPr>
          <p:nvPr>
            <p:ph type="title"/>
          </p:nvPr>
        </p:nvSpPr>
        <p:spPr>
          <a:xfrm>
            <a:off x="2674938" y="115888"/>
            <a:ext cx="7793038" cy="1462088"/>
          </a:xfrm>
        </p:spPr>
        <p:txBody>
          <a:bodyPr anchor="ctr" anchorCtr="1"/>
          <a:p>
            <a:pPr fontAlgn="base"/>
            <a:endParaRPr lang="zh-CN" altLang="en-US" sz="2800" b="1" strike="noStrike" noProof="1" dirty="0"/>
          </a:p>
        </p:txBody>
      </p:sp>
      <p:sp>
        <p:nvSpPr>
          <p:cNvPr id="36866" name="矩形 66564"/>
          <p:cNvSpPr/>
          <p:nvPr/>
        </p:nvSpPr>
        <p:spPr>
          <a:xfrm>
            <a:off x="1847850" y="1413034"/>
            <a:ext cx="2089150" cy="366395"/>
          </a:xfrm>
          <a:prstGeom prst="rect">
            <a:avLst/>
          </a:prstGeom>
          <a:noFill/>
          <a:ln w="9525">
            <a:noFill/>
          </a:ln>
        </p:spPr>
        <p:txBody>
          <a:bodyPr anchor="ctr">
            <a:spAutoFit/>
          </a:bodyPr>
          <a:p>
            <a:pPr lvl="0" indent="0"/>
            <a:r>
              <a:rPr lang="en-US" altLang="zh-CN" b="1" dirty="0">
                <a:latin typeface="Tahoma" panose="020B0604030504040204" pitchFamily="34" charset="0"/>
                <a:ea typeface="宋体" panose="02010600030101010101" pitchFamily="2" charset="-122"/>
              </a:rPr>
              <a:t>⑵.</a:t>
            </a:r>
            <a:r>
              <a:rPr lang="zh-CN" altLang="en-US" b="1" dirty="0">
                <a:latin typeface="Tahoma" panose="020B0604030504040204" pitchFamily="34" charset="0"/>
                <a:ea typeface="宋体" panose="02010600030101010101" pitchFamily="2" charset="-122"/>
              </a:rPr>
              <a:t>填写说明</a:t>
            </a:r>
            <a:endParaRPr lang="zh-CN" altLang="en-US" b="1" dirty="0">
              <a:latin typeface="Tahoma" panose="020B0604030504040204" pitchFamily="34" charset="0"/>
              <a:ea typeface="宋体" panose="02010600030101010101" pitchFamily="2" charset="-122"/>
            </a:endParaRPr>
          </a:p>
        </p:txBody>
      </p:sp>
      <p:graphicFrame>
        <p:nvGraphicFramePr>
          <p:cNvPr id="66566" name="内容占位符 66565"/>
          <p:cNvGraphicFramePr/>
          <p:nvPr>
            <p:ph idx="1"/>
          </p:nvPr>
        </p:nvGraphicFramePr>
        <p:xfrm>
          <a:off x="1847850" y="1989138"/>
          <a:ext cx="8316595" cy="4105275"/>
        </p:xfrm>
        <a:graphic>
          <a:graphicData uri="http://schemas.openxmlformats.org/drawingml/2006/table">
            <a:tbl>
              <a:tblPr/>
              <a:tblGrid>
                <a:gridCol w="457200"/>
                <a:gridCol w="1579880"/>
                <a:gridCol w="6279515"/>
              </a:tblGrid>
              <a:tr h="754063">
                <a:tc>
                  <a:txBody>
                    <a:bodyPr/>
                    <a:p>
                      <a:pPr lvl="0">
                        <a:spcBef>
                          <a:spcPct val="0"/>
                        </a:spcBef>
                        <a:buClr>
                          <a:srgbClr val="000000"/>
                        </a:buClr>
                        <a:buNone/>
                      </a:pPr>
                      <a:r>
                        <a:rPr lang="zh-CN" altLang="en-US" sz="1600" b="1" dirty="0">
                          <a:latin typeface="宋体" panose="02010600030101010101" pitchFamily="2" charset="-122"/>
                          <a:ea typeface="Times New Roman" panose="02020603050405020304" pitchFamily="18" charset="0"/>
                        </a:rPr>
                        <a:t>项</a:t>
                      </a:r>
                      <a:endParaRPr lang="zh-CN" altLang="en-US" sz="1600" dirty="0">
                        <a:latin typeface="Times New Roman" panose="02020603050405020304" pitchFamily="18" charset="0"/>
                        <a:ea typeface="Times New Roman" panose="02020603050405020304" pitchFamily="18" charset="0"/>
                      </a:endParaRPr>
                    </a:p>
                    <a:p>
                      <a:pPr lvl="0" eaLnBrk="0" hangingPunct="0">
                        <a:spcBef>
                          <a:spcPct val="0"/>
                        </a:spcBef>
                        <a:buClr>
                          <a:srgbClr val="000000"/>
                        </a:buClr>
                        <a:buNone/>
                      </a:pPr>
                      <a:r>
                        <a:rPr lang="zh-CN" altLang="en-US" sz="1600" b="1" dirty="0">
                          <a:latin typeface="宋体" panose="02010600030101010101" pitchFamily="2" charset="-122"/>
                          <a:ea typeface="Times New Roman" panose="02020603050405020304" pitchFamily="18" charset="0"/>
                        </a:rPr>
                        <a:t>目</a:t>
                      </a:r>
                      <a:endParaRPr lang="zh-CN" altLang="en-US" sz="1600"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lgn="ctr">
                        <a:spcBef>
                          <a:spcPct val="0"/>
                        </a:spcBef>
                        <a:buClr>
                          <a:srgbClr val="000000"/>
                        </a:buClr>
                        <a:buNone/>
                      </a:pPr>
                      <a:r>
                        <a:rPr lang="zh-CN" altLang="en-US" sz="1600" b="1" dirty="0">
                          <a:latin typeface="宋体" panose="02010600030101010101" pitchFamily="2" charset="-122"/>
                          <a:ea typeface="Times New Roman" panose="02020603050405020304" pitchFamily="18" charset="0"/>
                        </a:rPr>
                        <a:t>内  容</a:t>
                      </a:r>
                      <a:endParaRPr lang="zh-CN" altLang="en-US" sz="1600"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lgn="ctr">
                        <a:spcBef>
                          <a:spcPct val="0"/>
                        </a:spcBef>
                        <a:buClr>
                          <a:srgbClr val="000000"/>
                        </a:buClr>
                        <a:buNone/>
                      </a:pPr>
                      <a:r>
                        <a:rPr lang="zh-CN" altLang="en-US" sz="1600" b="1" dirty="0">
                          <a:latin typeface="宋体" panose="02010600030101010101" pitchFamily="2" charset="-122"/>
                          <a:ea typeface="Times New Roman" panose="02020603050405020304" pitchFamily="18" charset="0"/>
                        </a:rPr>
                        <a:t>检测栏填写方法及数据要求</a:t>
                      </a:r>
                      <a:endParaRPr lang="zh-CN" altLang="en-US" sz="1600"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1325">
                <a:tc>
                  <a:txBody>
                    <a:bodyPr/>
                    <a:p>
                      <a:pPr lvl="0">
                        <a:spcBef>
                          <a:spcPct val="0"/>
                        </a:spcBef>
                        <a:buClr>
                          <a:srgbClr val="000000"/>
                        </a:buClr>
                        <a:buNone/>
                      </a:pPr>
                      <a:r>
                        <a:rPr lang="en-US" altLang="zh-CN" sz="1600" b="1">
                          <a:latin typeface="宋体" panose="02010600030101010101" pitchFamily="2" charset="-122"/>
                          <a:ea typeface="Times New Roman" panose="02020603050405020304" pitchFamily="18" charset="0"/>
                        </a:rPr>
                        <a:t>1</a:t>
                      </a:r>
                      <a:endParaRPr lang="zh-CN" altLang="en-US" sz="16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600" b="1" dirty="0">
                          <a:latin typeface="宋体" panose="02010600030101010101" pitchFamily="2" charset="-122"/>
                          <a:ea typeface="Times New Roman" panose="02020603050405020304" pitchFamily="18" charset="0"/>
                        </a:rPr>
                        <a:t>引下线间距</a:t>
                      </a:r>
                      <a:endParaRPr lang="zh-CN" altLang="en-US" sz="16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600" b="1" dirty="0">
                          <a:latin typeface="宋体" panose="02010600030101010101" pitchFamily="2" charset="-122"/>
                          <a:ea typeface="Times New Roman" panose="02020603050405020304" pitchFamily="18" charset="0"/>
                        </a:rPr>
                        <a:t>按防雷类别填写：一类小于</a:t>
                      </a:r>
                      <a:r>
                        <a:rPr lang="en-US" altLang="zh-CN" sz="1600" b="1" dirty="0">
                          <a:latin typeface="宋体" panose="02010600030101010101" pitchFamily="2" charset="-122"/>
                          <a:ea typeface="Times New Roman" panose="02020603050405020304" pitchFamily="18" charset="0"/>
                        </a:rPr>
                        <a:t>12</a:t>
                      </a:r>
                      <a:r>
                        <a:rPr lang="zh-CN" altLang="en-US" sz="1600" b="1" dirty="0">
                          <a:latin typeface="宋体" panose="02010600030101010101" pitchFamily="2" charset="-122"/>
                          <a:ea typeface="Times New Roman" panose="02020603050405020304" pitchFamily="18" charset="0"/>
                        </a:rPr>
                        <a:t>米，二类小于</a:t>
                      </a:r>
                      <a:r>
                        <a:rPr lang="en-US" altLang="zh-CN" sz="1600" b="1" dirty="0">
                          <a:latin typeface="宋体" panose="02010600030101010101" pitchFamily="2" charset="-122"/>
                          <a:ea typeface="Times New Roman" panose="02020603050405020304" pitchFamily="18" charset="0"/>
                        </a:rPr>
                        <a:t>18</a:t>
                      </a:r>
                      <a:r>
                        <a:rPr lang="zh-CN" altLang="en-US" sz="1600" b="1" dirty="0">
                          <a:latin typeface="宋体" panose="02010600030101010101" pitchFamily="2" charset="-122"/>
                          <a:ea typeface="Times New Roman" panose="02020603050405020304" pitchFamily="18" charset="0"/>
                        </a:rPr>
                        <a:t>米，三类小于</a:t>
                      </a:r>
                      <a:r>
                        <a:rPr lang="en-US" altLang="zh-CN" sz="1600" b="1" dirty="0">
                          <a:latin typeface="宋体" panose="02010600030101010101" pitchFamily="2" charset="-122"/>
                          <a:ea typeface="Times New Roman" panose="02020603050405020304" pitchFamily="18" charset="0"/>
                        </a:rPr>
                        <a:t>25</a:t>
                      </a:r>
                      <a:r>
                        <a:rPr lang="zh-CN" altLang="en-US" sz="1600" b="1" dirty="0">
                          <a:latin typeface="宋体" panose="02010600030101010101" pitchFamily="2" charset="-122"/>
                          <a:ea typeface="Times New Roman" panose="02020603050405020304" pitchFamily="18" charset="0"/>
                        </a:rPr>
                        <a:t>米</a:t>
                      </a:r>
                      <a:endParaRPr lang="zh-CN" altLang="en-US" sz="16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01675">
                <a:tc>
                  <a:txBody>
                    <a:bodyPr/>
                    <a:p>
                      <a:pPr lvl="0">
                        <a:spcBef>
                          <a:spcPct val="0"/>
                        </a:spcBef>
                        <a:buClr>
                          <a:srgbClr val="000000"/>
                        </a:buClr>
                        <a:buNone/>
                      </a:pPr>
                      <a:r>
                        <a:rPr lang="en-US" altLang="zh-CN" sz="1600" b="1">
                          <a:latin typeface="宋体" panose="02010600030101010101" pitchFamily="2" charset="-122"/>
                          <a:ea typeface="Times New Roman" panose="02020603050405020304" pitchFamily="18" charset="0"/>
                        </a:rPr>
                        <a:t>2</a:t>
                      </a:r>
                      <a:endParaRPr lang="zh-CN" altLang="en-US" sz="1600" b="1">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600" b="1" dirty="0">
                          <a:latin typeface="宋体" panose="02010600030101010101" pitchFamily="2" charset="-122"/>
                          <a:ea typeface="Times New Roman" panose="02020603050405020304" pitchFamily="18" charset="0"/>
                        </a:rPr>
                        <a:t>引下线利用柱主筋数</a:t>
                      </a:r>
                      <a:endParaRPr lang="zh-CN" altLang="en-US" sz="16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600" b="1" dirty="0">
                          <a:latin typeface="宋体" panose="02010600030101010101" pitchFamily="2" charset="-122"/>
                          <a:ea typeface="Times New Roman" panose="02020603050405020304" pitchFamily="18" charset="0"/>
                        </a:rPr>
                        <a:t>填写利用柱主筋作为引下线的钢筋数，并标出其直径大小。如利用</a:t>
                      </a:r>
                      <a:r>
                        <a:rPr lang="en-US" altLang="zh-CN" sz="1600" b="1" dirty="0">
                          <a:latin typeface="宋体" panose="02010600030101010101" pitchFamily="2" charset="-122"/>
                          <a:ea typeface="Times New Roman" panose="02020603050405020304" pitchFamily="18" charset="0"/>
                        </a:rPr>
                        <a:t>2</a:t>
                      </a:r>
                      <a:r>
                        <a:rPr lang="zh-CN" altLang="en-US" sz="1600" b="1" dirty="0">
                          <a:latin typeface="宋体" panose="02010600030101010101" pitchFamily="2" charset="-122"/>
                          <a:ea typeface="Times New Roman" panose="02020603050405020304" pitchFamily="18" charset="0"/>
                        </a:rPr>
                        <a:t>条</a:t>
                      </a:r>
                      <a:r>
                        <a:rPr lang="en-US" altLang="zh-CN" sz="1600" b="1">
                          <a:latin typeface="Times New Roman" panose="02020603050405020304" pitchFamily="18" charset="0"/>
                          <a:ea typeface="Times New Roman" panose="02020603050405020304" pitchFamily="18" charset="0"/>
                        </a:rPr>
                        <a:t>Φ20</a:t>
                      </a:r>
                      <a:r>
                        <a:rPr lang="zh-CN" altLang="en-US" sz="1600" b="1" dirty="0">
                          <a:latin typeface="Times New Roman" panose="02020603050405020304" pitchFamily="18" charset="0"/>
                          <a:ea typeface="Times New Roman" panose="02020603050405020304" pitchFamily="18" charset="0"/>
                        </a:rPr>
                        <a:t>圆钢</a:t>
                      </a:r>
                      <a:r>
                        <a:rPr lang="zh-CN" altLang="en-US" sz="1600" b="1" dirty="0">
                          <a:latin typeface="宋体" panose="02010600030101010101" pitchFamily="2" charset="-122"/>
                          <a:ea typeface="Times New Roman" panose="02020603050405020304" pitchFamily="18" charset="0"/>
                        </a:rPr>
                        <a:t>作为柱主筋引下线，则记：</a:t>
                      </a:r>
                      <a:r>
                        <a:rPr lang="en-US" altLang="zh-CN" sz="1600" b="1">
                          <a:latin typeface="宋体" panose="02010600030101010101" pitchFamily="2" charset="-122"/>
                          <a:ea typeface="Times New Roman" panose="02020603050405020304" pitchFamily="18" charset="0"/>
                        </a:rPr>
                        <a:t>2×</a:t>
                      </a:r>
                      <a:r>
                        <a:rPr lang="en-US" altLang="zh-CN" sz="1600" b="1">
                          <a:latin typeface="Times New Roman" panose="02020603050405020304" pitchFamily="18" charset="0"/>
                          <a:ea typeface="Times New Roman" panose="02020603050405020304" pitchFamily="18" charset="0"/>
                        </a:rPr>
                        <a:t>Φ20</a:t>
                      </a:r>
                      <a:r>
                        <a:rPr lang="zh-CN" altLang="en-US" sz="1600" b="1" dirty="0">
                          <a:latin typeface="Times New Roman" panose="02020603050405020304" pitchFamily="18" charset="0"/>
                          <a:ea typeface="Times New Roman" panose="02020603050405020304" pitchFamily="18" charset="0"/>
                        </a:rPr>
                        <a:t>。</a:t>
                      </a:r>
                      <a:endParaRPr lang="zh-CN" altLang="en-US" sz="16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52462">
                <a:tc>
                  <a:txBody>
                    <a:bodyPr/>
                    <a:p>
                      <a:pPr lvl="0">
                        <a:spcBef>
                          <a:spcPct val="0"/>
                        </a:spcBef>
                        <a:buClr>
                          <a:srgbClr val="000000"/>
                        </a:buClr>
                        <a:buNone/>
                      </a:pPr>
                      <a:r>
                        <a:rPr lang="en-US" altLang="zh-CN" sz="1600" b="1">
                          <a:latin typeface="宋体" panose="02010600030101010101" pitchFamily="2" charset="-122"/>
                          <a:ea typeface="Times New Roman" panose="02020603050405020304" pitchFamily="18" charset="0"/>
                        </a:rPr>
                        <a:t>3</a:t>
                      </a:r>
                      <a:endParaRPr lang="zh-CN" altLang="en-US" sz="1600" b="1">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600" b="1" dirty="0">
                          <a:latin typeface="宋体" panose="02010600030101010101" pitchFamily="2" charset="-122"/>
                          <a:ea typeface="Times New Roman" panose="02020603050405020304" pitchFamily="18" charset="0"/>
                        </a:rPr>
                        <a:t>承台与柱主筋连接</a:t>
                      </a:r>
                      <a:endParaRPr lang="zh-CN" altLang="en-US" sz="16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600" b="1" dirty="0">
                          <a:latin typeface="宋体" panose="02010600030101010101" pitchFamily="2" charset="-122"/>
                          <a:ea typeface="Times New Roman" panose="02020603050405020304" pitchFamily="18" charset="0"/>
                        </a:rPr>
                        <a:t>检查承台与桩焊接质量：桩应有四条主筋，分别有两条与承台上层和下层焊接。单面焊接长度应＞</a:t>
                      </a:r>
                      <a:r>
                        <a:rPr lang="en-US" altLang="zh-CN" sz="1600" b="1" dirty="0">
                          <a:latin typeface="宋体" panose="02010600030101010101" pitchFamily="2" charset="-122"/>
                          <a:ea typeface="Times New Roman" panose="02020603050405020304" pitchFamily="18" charset="0"/>
                        </a:rPr>
                        <a:t>12d</a:t>
                      </a:r>
                      <a:r>
                        <a:rPr lang="zh-CN" altLang="en-US" sz="1600" b="1" dirty="0">
                          <a:latin typeface="宋体" panose="02010600030101010101" pitchFamily="2" charset="-122"/>
                          <a:ea typeface="Times New Roman" panose="02020603050405020304" pitchFamily="18" charset="0"/>
                        </a:rPr>
                        <a:t>，双面焊接长度应＞</a:t>
                      </a:r>
                      <a:r>
                        <a:rPr lang="en-US" altLang="zh-CN" sz="1600" b="1" dirty="0">
                          <a:latin typeface="宋体" panose="02010600030101010101" pitchFamily="2" charset="-122"/>
                          <a:ea typeface="Times New Roman" panose="02020603050405020304" pitchFamily="18" charset="0"/>
                        </a:rPr>
                        <a:t>6d</a:t>
                      </a:r>
                      <a:r>
                        <a:rPr lang="zh-CN" altLang="en-US" sz="1600" b="1" dirty="0">
                          <a:latin typeface="宋体" panose="02010600030101010101" pitchFamily="2" charset="-122"/>
                          <a:ea typeface="Times New Roman" panose="02020603050405020304" pitchFamily="18" charset="0"/>
                        </a:rPr>
                        <a:t>。</a:t>
                      </a:r>
                      <a:endParaRPr lang="zh-CN" altLang="en-US" sz="16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50875">
                <a:tc>
                  <a:txBody>
                    <a:bodyPr/>
                    <a:p>
                      <a:pPr lvl="0">
                        <a:spcBef>
                          <a:spcPct val="0"/>
                        </a:spcBef>
                        <a:buClr>
                          <a:srgbClr val="000000"/>
                        </a:buClr>
                        <a:buNone/>
                      </a:pPr>
                      <a:r>
                        <a:rPr lang="en-US" altLang="zh-CN" sz="1600" b="1">
                          <a:latin typeface="宋体" panose="02010600030101010101" pitchFamily="2" charset="-122"/>
                          <a:ea typeface="Times New Roman" panose="02020603050405020304" pitchFamily="18" charset="0"/>
                        </a:rPr>
                        <a:t>4</a:t>
                      </a:r>
                      <a:endParaRPr lang="zh-CN" altLang="en-US" sz="1600" b="1">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600" b="1" dirty="0">
                          <a:latin typeface="宋体" panose="02010600030101010101" pitchFamily="2" charset="-122"/>
                          <a:ea typeface="Times New Roman" panose="02020603050405020304" pitchFamily="18" charset="0"/>
                        </a:rPr>
                        <a:t>承台与引下线柱主筋连接</a:t>
                      </a:r>
                      <a:endParaRPr lang="zh-CN" altLang="en-US" sz="16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lgn="ctr">
                        <a:spcBef>
                          <a:spcPct val="0"/>
                        </a:spcBef>
                        <a:buClr>
                          <a:srgbClr val="000000"/>
                        </a:buClr>
                        <a:buNone/>
                      </a:pPr>
                      <a:r>
                        <a:rPr lang="zh-CN" altLang="en-US" sz="1600" b="1" dirty="0">
                          <a:latin typeface="宋体" panose="02010600030101010101" pitchFamily="2" charset="-122"/>
                          <a:ea typeface="Times New Roman" panose="02020603050405020304" pitchFamily="18" charset="0"/>
                        </a:rPr>
                        <a:t>检查承台与引下线柱主筋焊接质量及是连续焊接还是间隙焊接。</a:t>
                      </a:r>
                      <a:endParaRPr lang="zh-CN" altLang="en-US" sz="16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04875">
                <a:tc>
                  <a:txBody>
                    <a:bodyPr/>
                    <a:p>
                      <a:pPr lvl="0">
                        <a:spcBef>
                          <a:spcPct val="0"/>
                        </a:spcBef>
                        <a:buClr>
                          <a:srgbClr val="000000"/>
                        </a:buClr>
                        <a:buNone/>
                      </a:pPr>
                      <a:r>
                        <a:rPr lang="en-US" altLang="zh-CN" sz="1600" b="1">
                          <a:latin typeface="宋体" panose="02010600030101010101" pitchFamily="2" charset="-122"/>
                          <a:ea typeface="Times New Roman" panose="02020603050405020304" pitchFamily="18" charset="0"/>
                        </a:rPr>
                        <a:t>5</a:t>
                      </a:r>
                      <a:endParaRPr lang="zh-CN" altLang="en-US" sz="1600" b="1">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600" b="1" dirty="0">
                          <a:latin typeface="宋体" panose="02010600030101010101" pitchFamily="2" charset="-122"/>
                          <a:ea typeface="Times New Roman" panose="02020603050405020304" pitchFamily="18" charset="0"/>
                        </a:rPr>
                        <a:t>每根引下线在</a:t>
                      </a:r>
                      <a:r>
                        <a:rPr lang="en-US" altLang="zh-CN" sz="1600" b="1" dirty="0">
                          <a:latin typeface="宋体" panose="02010600030101010101" pitchFamily="2" charset="-122"/>
                          <a:ea typeface="Times New Roman" panose="02020603050405020304" pitchFamily="18" charset="0"/>
                        </a:rPr>
                        <a:t>-50cm</a:t>
                      </a:r>
                      <a:r>
                        <a:rPr lang="zh-CN" altLang="en-US" sz="1600" b="1" dirty="0">
                          <a:latin typeface="宋体" panose="02010600030101010101" pitchFamily="2" charset="-122"/>
                          <a:ea typeface="Times New Roman" panose="02020603050405020304" pitchFamily="18" charset="0"/>
                        </a:rPr>
                        <a:t>处钢筋总面积</a:t>
                      </a:r>
                      <a:endParaRPr lang="zh-CN" altLang="en-US" sz="16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600" b="1" dirty="0">
                          <a:latin typeface="宋体" panose="02010600030101010101" pitchFamily="2" charset="-122"/>
                          <a:ea typeface="Times New Roman" panose="02020603050405020304" pitchFamily="18" charset="0"/>
                        </a:rPr>
                        <a:t>按防雷类别计算每条引下线在</a:t>
                      </a:r>
                      <a:r>
                        <a:rPr lang="en-US" altLang="zh-CN" sz="1600" b="1" dirty="0">
                          <a:latin typeface="宋体" panose="02010600030101010101" pitchFamily="2" charset="-122"/>
                          <a:ea typeface="Times New Roman" panose="02020603050405020304" pitchFamily="18" charset="0"/>
                        </a:rPr>
                        <a:t>-50cm</a:t>
                      </a:r>
                      <a:r>
                        <a:rPr lang="zh-CN" altLang="en-US" sz="1600" b="1" dirty="0">
                          <a:latin typeface="宋体" panose="02010600030101010101" pitchFamily="2" charset="-122"/>
                          <a:ea typeface="Times New Roman" panose="02020603050405020304" pitchFamily="18" charset="0"/>
                        </a:rPr>
                        <a:t>钢筋面积：二类按</a:t>
                      </a:r>
                      <a:r>
                        <a:rPr lang="en-US" altLang="zh-CN" sz="1600" b="1" dirty="0">
                          <a:latin typeface="宋体" panose="02010600030101010101" pitchFamily="2" charset="-122"/>
                          <a:ea typeface="Times New Roman" panose="02020603050405020304" pitchFamily="18" charset="0"/>
                        </a:rPr>
                        <a:t>S≥4.24Kc×Kc</a:t>
                      </a:r>
                      <a:r>
                        <a:rPr lang="zh-CN" altLang="en-US" sz="1600" b="1" dirty="0">
                          <a:latin typeface="宋体" panose="02010600030101010101" pitchFamily="2" charset="-122"/>
                          <a:ea typeface="Times New Roman" panose="02020603050405020304" pitchFamily="18" charset="0"/>
                        </a:rPr>
                        <a:t>公式计算。在一般情况下，每栋楼防雷引下线不小于</a:t>
                      </a:r>
                      <a:r>
                        <a:rPr lang="en-US" altLang="zh-CN" sz="1600" b="1" dirty="0">
                          <a:latin typeface="宋体" panose="02010600030101010101" pitchFamily="2" charset="-122"/>
                          <a:ea typeface="Times New Roman" panose="02020603050405020304" pitchFamily="18" charset="0"/>
                        </a:rPr>
                        <a:t>2</a:t>
                      </a:r>
                      <a:r>
                        <a:rPr lang="zh-CN" altLang="en-US" sz="1600" b="1" dirty="0">
                          <a:latin typeface="宋体" panose="02010600030101010101" pitchFamily="2" charset="-122"/>
                          <a:ea typeface="Times New Roman" panose="02020603050405020304" pitchFamily="18" charset="0"/>
                        </a:rPr>
                        <a:t>根，且接闪器成闭合环状。</a:t>
                      </a:r>
                      <a:endParaRPr lang="zh-CN" altLang="en-US" sz="16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标题 67585"/>
          <p:cNvSpPr>
            <a:spLocks noGrp="1"/>
          </p:cNvSpPr>
          <p:nvPr>
            <p:ph type="title"/>
          </p:nvPr>
        </p:nvSpPr>
        <p:spPr>
          <a:xfrm>
            <a:off x="2674938" y="115888"/>
            <a:ext cx="7793038" cy="1462088"/>
          </a:xfrm>
        </p:spPr>
        <p:txBody>
          <a:bodyPr anchor="ctr" anchorCtr="1"/>
          <a:p>
            <a:pPr fontAlgn="base"/>
            <a:endParaRPr lang="zh-CN" altLang="en-US" sz="2800" b="1" strike="noStrike" noProof="1" dirty="0"/>
          </a:p>
        </p:txBody>
      </p:sp>
      <p:sp>
        <p:nvSpPr>
          <p:cNvPr id="67587" name="文本占位符 67586"/>
          <p:cNvSpPr>
            <a:spLocks noGrp="1"/>
          </p:cNvSpPr>
          <p:nvPr>
            <p:ph idx="1"/>
          </p:nvPr>
        </p:nvSpPr>
        <p:spPr/>
        <p:txBody>
          <a:bodyPr/>
          <a:p>
            <a:pPr fontAlgn="base"/>
            <a:endParaRPr strike="noStrike" noProof="1" dirty="0"/>
          </a:p>
        </p:txBody>
      </p:sp>
      <p:sp>
        <p:nvSpPr>
          <p:cNvPr id="37891" name="矩形 67589"/>
          <p:cNvSpPr/>
          <p:nvPr/>
        </p:nvSpPr>
        <p:spPr>
          <a:xfrm>
            <a:off x="2711450" y="2349659"/>
            <a:ext cx="2305050" cy="366395"/>
          </a:xfrm>
          <a:prstGeom prst="rect">
            <a:avLst/>
          </a:prstGeom>
          <a:noFill/>
          <a:ln w="9525">
            <a:noFill/>
          </a:ln>
        </p:spPr>
        <p:txBody>
          <a:bodyPr anchor="ctr">
            <a:spAutoFit/>
          </a:bodyPr>
          <a:p>
            <a:pPr lvl="0" indent="0"/>
            <a:r>
              <a:rPr lang="en-US" altLang="zh-CN" b="1" dirty="0">
                <a:latin typeface="Tahoma" panose="020B0604030504040204" pitchFamily="34" charset="0"/>
                <a:ea typeface="宋体" panose="02010600030101010101" pitchFamily="2" charset="-122"/>
              </a:rPr>
              <a:t>⑶.</a:t>
            </a:r>
            <a:r>
              <a:rPr lang="zh-CN" altLang="en-US" b="1" dirty="0">
                <a:latin typeface="Tahoma" panose="020B0604030504040204" pitchFamily="34" charset="0"/>
                <a:ea typeface="宋体" panose="02010600030101010101" pitchFamily="2" charset="-122"/>
              </a:rPr>
              <a:t>主要检测要点</a:t>
            </a:r>
            <a:endParaRPr lang="zh-CN" altLang="en-US" b="1" dirty="0">
              <a:latin typeface="Tahoma" panose="020B0604030504040204" pitchFamily="34" charset="0"/>
              <a:ea typeface="宋体" panose="02010600030101010101" pitchFamily="2" charset="-122"/>
            </a:endParaRPr>
          </a:p>
        </p:txBody>
      </p:sp>
      <p:sp>
        <p:nvSpPr>
          <p:cNvPr id="37892" name="矩形 67590"/>
          <p:cNvSpPr/>
          <p:nvPr/>
        </p:nvSpPr>
        <p:spPr>
          <a:xfrm>
            <a:off x="2640013" y="2716531"/>
            <a:ext cx="7665085" cy="640715"/>
          </a:xfrm>
          <a:prstGeom prst="rect">
            <a:avLst/>
          </a:prstGeom>
          <a:noFill/>
          <a:ln w="9525">
            <a:noFill/>
          </a:ln>
        </p:spPr>
        <p:txBody>
          <a:bodyPr wrap="none" anchor="ctr">
            <a:spAutoFit/>
          </a:bodyPr>
          <a:p>
            <a:pPr lvl="0" indent="0"/>
            <a:r>
              <a:rPr lang="en-US" altLang="zh-CN" dirty="0">
                <a:latin typeface="Tahoma" panose="020B0604030504040204" pitchFamily="34" charset="0"/>
                <a:ea typeface="宋体" panose="02010600030101010101" pitchFamily="2" charset="-122"/>
              </a:rPr>
              <a:t>①.</a:t>
            </a:r>
            <a:r>
              <a:rPr lang="zh-CN" altLang="en-US" dirty="0">
                <a:latin typeface="Tahoma" panose="020B0604030504040204" pitchFamily="34" charset="0"/>
                <a:ea typeface="宋体" panose="02010600030101010101" pitchFamily="2" charset="-122"/>
              </a:rPr>
              <a:t>引下线的间距（一类不大于</a:t>
            </a:r>
            <a:r>
              <a:rPr lang="en-US" altLang="zh-CN" dirty="0">
                <a:latin typeface="Tahoma" panose="020B0604030504040204" pitchFamily="34" charset="0"/>
                <a:ea typeface="宋体" panose="02010600030101010101" pitchFamily="2" charset="-122"/>
              </a:rPr>
              <a:t>12m</a:t>
            </a:r>
            <a:r>
              <a:rPr lang="zh-CN" altLang="en-US" dirty="0">
                <a:latin typeface="Tahoma" panose="020B0604030504040204" pitchFamily="34" charset="0"/>
                <a:ea typeface="宋体" panose="02010600030101010101" pitchFamily="2" charset="-122"/>
              </a:rPr>
              <a:t>，二类不大于</a:t>
            </a:r>
            <a:r>
              <a:rPr lang="en-US" altLang="zh-CN" dirty="0">
                <a:latin typeface="Tahoma" panose="020B0604030504040204" pitchFamily="34" charset="0"/>
                <a:ea typeface="宋体" panose="02010600030101010101" pitchFamily="2" charset="-122"/>
              </a:rPr>
              <a:t>18 m</a:t>
            </a:r>
            <a:r>
              <a:rPr lang="zh-CN" altLang="en-US" dirty="0">
                <a:latin typeface="Tahoma" panose="020B0604030504040204" pitchFamily="34" charset="0"/>
                <a:ea typeface="宋体" panose="02010600030101010101" pitchFamily="2" charset="-122"/>
              </a:rPr>
              <a:t>，三类不大于</a:t>
            </a:r>
            <a:r>
              <a:rPr lang="en-US" altLang="zh-CN" dirty="0">
                <a:latin typeface="Tahoma" panose="020B0604030504040204" pitchFamily="34" charset="0"/>
                <a:ea typeface="宋体" panose="02010600030101010101" pitchFamily="2" charset="-122"/>
              </a:rPr>
              <a:t>25 m</a:t>
            </a:r>
            <a:r>
              <a:rPr lang="zh-CN" altLang="en-US" dirty="0">
                <a:latin typeface="Tahoma" panose="020B0604030504040204" pitchFamily="34" charset="0"/>
                <a:ea typeface="宋体" panose="02010600030101010101" pitchFamily="2" charset="-122"/>
              </a:rPr>
              <a:t>，</a:t>
            </a:r>
            <a:endParaRPr lang="zh-CN" altLang="en-US" dirty="0">
              <a:latin typeface="Tahoma" panose="020B0604030504040204" pitchFamily="34" charset="0"/>
              <a:ea typeface="宋体" panose="02010600030101010101" pitchFamily="2" charset="-122"/>
            </a:endParaRPr>
          </a:p>
          <a:p>
            <a:pPr lvl="0" indent="0"/>
            <a:r>
              <a:rPr lang="zh-CN" altLang="en-US" dirty="0">
                <a:latin typeface="Tahoma" panose="020B0604030504040204" pitchFamily="34" charset="0"/>
                <a:ea typeface="宋体" panose="02010600030101010101" pitchFamily="2" charset="-122"/>
              </a:rPr>
              <a:t>    建筑物四角和拐弯处均应设置引下线）；</a:t>
            </a:r>
            <a:endParaRPr lang="zh-CN" altLang="en-US" dirty="0">
              <a:latin typeface="Tahoma" panose="020B0604030504040204" pitchFamily="34" charset="0"/>
              <a:ea typeface="宋体" panose="02010600030101010101" pitchFamily="2" charset="-122"/>
            </a:endParaRPr>
          </a:p>
        </p:txBody>
      </p:sp>
      <p:sp>
        <p:nvSpPr>
          <p:cNvPr id="37893" name="矩形 67591"/>
          <p:cNvSpPr/>
          <p:nvPr/>
        </p:nvSpPr>
        <p:spPr>
          <a:xfrm>
            <a:off x="2616200" y="3364231"/>
            <a:ext cx="7632065" cy="640715"/>
          </a:xfrm>
          <a:prstGeom prst="rect">
            <a:avLst/>
          </a:prstGeom>
          <a:noFill/>
          <a:ln w="9525">
            <a:noFill/>
          </a:ln>
        </p:spPr>
        <p:txBody>
          <a:bodyPr wrap="none" anchor="ctr">
            <a:spAutoFit/>
          </a:bodyPr>
          <a:p>
            <a:pPr lvl="0" indent="0"/>
            <a:r>
              <a:rPr lang="en-US" altLang="zh-CN" dirty="0">
                <a:latin typeface="Tahoma" panose="020B0604030504040204" pitchFamily="34" charset="0"/>
                <a:ea typeface="宋体" panose="02010600030101010101" pitchFamily="2" charset="-122"/>
              </a:rPr>
              <a:t>②.</a:t>
            </a:r>
            <a:r>
              <a:rPr lang="zh-CN" altLang="en-US" dirty="0">
                <a:latin typeface="Tahoma" panose="020B0604030504040204" pitchFamily="34" charset="0"/>
                <a:ea typeface="宋体" panose="02010600030101010101" pitchFamily="2" charset="-122"/>
              </a:rPr>
              <a:t>引下线利用柱筋数（大于</a:t>
            </a:r>
            <a:r>
              <a:rPr lang="en-US" altLang="zh-CN" dirty="0">
                <a:latin typeface="Tahoma" panose="020B0604030504040204" pitchFamily="34" charset="0"/>
                <a:ea typeface="宋体" panose="02010600030101010101" pitchFamily="2" charset="-122"/>
              </a:rPr>
              <a:t>Φ16</a:t>
            </a:r>
            <a:r>
              <a:rPr lang="zh-CN" altLang="en-US" dirty="0">
                <a:latin typeface="Tahoma" panose="020B0604030504040204" pitchFamily="34" charset="0"/>
                <a:ea typeface="宋体" panose="02010600030101010101" pitchFamily="2" charset="-122"/>
              </a:rPr>
              <a:t>为</a:t>
            </a:r>
            <a:r>
              <a:rPr lang="en-US" altLang="zh-CN" dirty="0">
                <a:latin typeface="Tahoma" panose="020B0604030504040204" pitchFamily="34" charset="0"/>
                <a:ea typeface="宋体" panose="02010600030101010101" pitchFamily="2" charset="-122"/>
              </a:rPr>
              <a:t>2</a:t>
            </a:r>
            <a:r>
              <a:rPr lang="zh-CN" altLang="en-US" dirty="0">
                <a:latin typeface="Tahoma" panose="020B0604030504040204" pitchFamily="34" charset="0"/>
                <a:ea typeface="宋体" panose="02010600030101010101" pitchFamily="2" charset="-122"/>
              </a:rPr>
              <a:t>根，小于</a:t>
            </a:r>
            <a:r>
              <a:rPr lang="en-US" altLang="zh-CN" dirty="0">
                <a:latin typeface="Tahoma" panose="020B0604030504040204" pitchFamily="34" charset="0"/>
                <a:ea typeface="宋体" panose="02010600030101010101" pitchFamily="2" charset="-122"/>
              </a:rPr>
              <a:t>Φ16</a:t>
            </a:r>
            <a:r>
              <a:rPr lang="zh-CN" altLang="en-US" dirty="0">
                <a:latin typeface="Tahoma" panose="020B0604030504040204" pitchFamily="34" charset="0"/>
                <a:ea typeface="宋体" panose="02010600030101010101" pitchFamily="2" charset="-122"/>
              </a:rPr>
              <a:t>为</a:t>
            </a:r>
            <a:r>
              <a:rPr lang="en-US" altLang="zh-CN" dirty="0">
                <a:latin typeface="Tahoma" panose="020B0604030504040204" pitchFamily="34" charset="0"/>
                <a:ea typeface="宋体" panose="02010600030101010101" pitchFamily="2" charset="-122"/>
              </a:rPr>
              <a:t>4</a:t>
            </a:r>
            <a:r>
              <a:rPr lang="zh-CN" altLang="en-US" dirty="0">
                <a:latin typeface="Tahoma" panose="020B0604030504040204" pitchFamily="34" charset="0"/>
                <a:ea typeface="宋体" panose="02010600030101010101" pitchFamily="2" charset="-122"/>
              </a:rPr>
              <a:t>根，仅利用柱中一根</a:t>
            </a:r>
            <a:endParaRPr lang="zh-CN" altLang="en-US" dirty="0">
              <a:latin typeface="Tahoma" panose="020B0604030504040204" pitchFamily="34" charset="0"/>
              <a:ea typeface="宋体" panose="02010600030101010101" pitchFamily="2" charset="-122"/>
            </a:endParaRPr>
          </a:p>
          <a:p>
            <a:pPr lvl="0" indent="0"/>
            <a:r>
              <a:rPr lang="zh-CN" altLang="en-US" dirty="0">
                <a:latin typeface="Tahoma" panose="020B0604030504040204" pitchFamily="34" charset="0"/>
                <a:ea typeface="宋体" panose="02010600030101010101" pitchFamily="2" charset="-122"/>
              </a:rPr>
              <a:t>    主筋作为引下线的则不应小于</a:t>
            </a:r>
            <a:r>
              <a:rPr lang="en-US" altLang="zh-CN" dirty="0">
                <a:latin typeface="Tahoma" panose="020B0604030504040204" pitchFamily="34" charset="0"/>
                <a:ea typeface="宋体" panose="02010600030101010101" pitchFamily="2" charset="-122"/>
              </a:rPr>
              <a:t>Φ10</a:t>
            </a:r>
            <a:r>
              <a:rPr lang="zh-CN" altLang="en-US" dirty="0">
                <a:latin typeface="Tahoma" panose="020B0604030504040204" pitchFamily="34" charset="0"/>
                <a:ea typeface="宋体" panose="02010600030101010101" pitchFamily="2" charset="-122"/>
              </a:rPr>
              <a:t>）；</a:t>
            </a:r>
            <a:endParaRPr lang="zh-CN" altLang="en-US" dirty="0">
              <a:latin typeface="Tahoma" panose="020B0604030504040204" pitchFamily="34" charset="0"/>
              <a:ea typeface="宋体" panose="02010600030101010101" pitchFamily="2" charset="-122"/>
            </a:endParaRPr>
          </a:p>
        </p:txBody>
      </p:sp>
      <p:sp>
        <p:nvSpPr>
          <p:cNvPr id="37894" name="矩形 67592"/>
          <p:cNvSpPr/>
          <p:nvPr/>
        </p:nvSpPr>
        <p:spPr>
          <a:xfrm>
            <a:off x="2578100" y="4026377"/>
            <a:ext cx="7692390" cy="915035"/>
          </a:xfrm>
          <a:prstGeom prst="rect">
            <a:avLst/>
          </a:prstGeom>
          <a:noFill/>
          <a:ln w="9525">
            <a:noFill/>
          </a:ln>
        </p:spPr>
        <p:txBody>
          <a:bodyPr wrap="none" anchor="ctr">
            <a:spAutoFit/>
          </a:bodyPr>
          <a:p>
            <a:pPr lvl="0" indent="0"/>
            <a:r>
              <a:rPr lang="en-US" altLang="zh-CN" dirty="0">
                <a:latin typeface="Tahoma" panose="020B0604030504040204" pitchFamily="34" charset="0"/>
                <a:ea typeface="宋体" panose="02010600030101010101" pitchFamily="2" charset="-122"/>
              </a:rPr>
              <a:t>③.</a:t>
            </a:r>
            <a:r>
              <a:rPr lang="zh-CN" altLang="en-US" dirty="0">
                <a:latin typeface="Tahoma" panose="020B0604030504040204" pitchFamily="34" charset="0"/>
                <a:ea typeface="宋体" panose="02010600030101010101" pitchFamily="2" charset="-122"/>
              </a:rPr>
              <a:t>承台与桩主筋的连接（检查承台与柱筋焊接质量，桩应有</a:t>
            </a:r>
            <a:r>
              <a:rPr lang="en-US" altLang="zh-CN" dirty="0">
                <a:latin typeface="Tahoma" panose="020B0604030504040204" pitchFamily="34" charset="0"/>
                <a:ea typeface="宋体" panose="02010600030101010101" pitchFamily="2" charset="-122"/>
              </a:rPr>
              <a:t>4</a:t>
            </a:r>
            <a:r>
              <a:rPr lang="zh-CN" altLang="en-US" dirty="0">
                <a:latin typeface="Tahoma" panose="020B0604030504040204" pitchFamily="34" charset="0"/>
                <a:ea typeface="宋体" panose="02010600030101010101" pitchFamily="2" charset="-122"/>
              </a:rPr>
              <a:t>根主筋分别有</a:t>
            </a:r>
            <a:endParaRPr lang="zh-CN" altLang="en-US" dirty="0">
              <a:latin typeface="Tahoma" panose="020B0604030504040204" pitchFamily="34" charset="0"/>
              <a:ea typeface="宋体" panose="02010600030101010101" pitchFamily="2" charset="-122"/>
            </a:endParaRPr>
          </a:p>
          <a:p>
            <a:pPr lvl="0" indent="0"/>
            <a:r>
              <a:rPr lang="zh-CN" altLang="en-US" dirty="0">
                <a:latin typeface="Tahoma" panose="020B0604030504040204" pitchFamily="34" charset="0"/>
                <a:ea typeface="宋体" panose="02010600030101010101" pitchFamily="2" charset="-122"/>
              </a:rPr>
              <a:t>    </a:t>
            </a:r>
            <a:r>
              <a:rPr lang="en-US" altLang="zh-CN" dirty="0">
                <a:latin typeface="Tahoma" panose="020B0604030504040204" pitchFamily="34" charset="0"/>
                <a:ea typeface="宋体" panose="02010600030101010101" pitchFamily="2" charset="-122"/>
              </a:rPr>
              <a:t>2</a:t>
            </a:r>
            <a:r>
              <a:rPr lang="zh-CN" altLang="en-US" dirty="0">
                <a:latin typeface="Tahoma" panose="020B0604030504040204" pitchFamily="34" charset="0"/>
                <a:ea typeface="宋体" panose="02010600030101010101" pitchFamily="2" charset="-122"/>
              </a:rPr>
              <a:t>根与承台面上层和下层搭界焊，单面焊焊接长度应大于</a:t>
            </a:r>
            <a:r>
              <a:rPr lang="en-US" altLang="zh-CN" dirty="0">
                <a:latin typeface="Tahoma" panose="020B0604030504040204" pitchFamily="34" charset="0"/>
                <a:ea typeface="宋体" panose="02010600030101010101" pitchFamily="2" charset="-122"/>
              </a:rPr>
              <a:t>12d,</a:t>
            </a:r>
            <a:r>
              <a:rPr lang="zh-CN" altLang="en-US" dirty="0">
                <a:latin typeface="Tahoma" panose="020B0604030504040204" pitchFamily="34" charset="0"/>
                <a:ea typeface="宋体" panose="02010600030101010101" pitchFamily="2" charset="-122"/>
              </a:rPr>
              <a:t>双面焊焊接</a:t>
            </a:r>
            <a:endParaRPr lang="zh-CN" altLang="en-US" dirty="0">
              <a:latin typeface="Tahoma" panose="020B0604030504040204" pitchFamily="34" charset="0"/>
              <a:ea typeface="宋体" panose="02010600030101010101" pitchFamily="2" charset="-122"/>
            </a:endParaRPr>
          </a:p>
          <a:p>
            <a:pPr lvl="0" indent="0"/>
            <a:r>
              <a:rPr lang="zh-CN" altLang="en-US" dirty="0">
                <a:latin typeface="Tahoma" panose="020B0604030504040204" pitchFamily="34" charset="0"/>
                <a:ea typeface="宋体" panose="02010600030101010101" pitchFamily="2" charset="-122"/>
              </a:rPr>
              <a:t>    长度大于</a:t>
            </a:r>
            <a:r>
              <a:rPr lang="en-US" altLang="zh-CN" dirty="0">
                <a:latin typeface="Tahoma" panose="020B0604030504040204" pitchFamily="34" charset="0"/>
                <a:ea typeface="宋体" panose="02010600030101010101" pitchFamily="2" charset="-122"/>
              </a:rPr>
              <a:t>6d</a:t>
            </a:r>
            <a:r>
              <a:rPr lang="zh-CN" altLang="en-US" dirty="0">
                <a:latin typeface="Tahoma" panose="020B0604030504040204" pitchFamily="34" charset="0"/>
                <a:ea typeface="宋体" panose="02010600030101010101" pitchFamily="2" charset="-122"/>
              </a:rPr>
              <a:t>）；</a:t>
            </a:r>
            <a:endParaRPr lang="zh-CN" altLang="en-US" dirty="0">
              <a:latin typeface="Tahoma" panose="020B0604030504040204" pitchFamily="34" charset="0"/>
              <a:ea typeface="宋体" panose="02010600030101010101" pitchFamily="2" charset="-122"/>
            </a:endParaRPr>
          </a:p>
        </p:txBody>
      </p:sp>
      <p:sp>
        <p:nvSpPr>
          <p:cNvPr id="37895" name="矩形 67593"/>
          <p:cNvSpPr/>
          <p:nvPr/>
        </p:nvSpPr>
        <p:spPr>
          <a:xfrm>
            <a:off x="2640013" y="4961414"/>
            <a:ext cx="7567295" cy="915035"/>
          </a:xfrm>
          <a:prstGeom prst="rect">
            <a:avLst/>
          </a:prstGeom>
          <a:noFill/>
          <a:ln w="9525">
            <a:noFill/>
          </a:ln>
        </p:spPr>
        <p:txBody>
          <a:bodyPr wrap="none" anchor="ctr">
            <a:spAutoFit/>
          </a:bodyPr>
          <a:p>
            <a:pPr lvl="0" indent="0"/>
            <a:r>
              <a:rPr lang="en-US" altLang="zh-CN" dirty="0">
                <a:latin typeface="Tahoma" panose="020B0604030504040204" pitchFamily="34" charset="0"/>
                <a:ea typeface="宋体" panose="02010600030101010101" pitchFamily="2" charset="-122"/>
              </a:rPr>
              <a:t>④.</a:t>
            </a:r>
            <a:r>
              <a:rPr lang="zh-CN" altLang="en-US" dirty="0">
                <a:latin typeface="Tahoma" panose="020B0604030504040204" pitchFamily="34" charset="0"/>
                <a:ea typeface="宋体" panose="02010600030101010101" pitchFamily="2" charset="-122"/>
              </a:rPr>
              <a:t>承台与引下线主筋连接（检查承台与引下线主筋焊接质量，柱内两根主</a:t>
            </a:r>
            <a:endParaRPr lang="zh-CN" altLang="en-US" dirty="0">
              <a:latin typeface="Tahoma" panose="020B0604030504040204" pitchFamily="34" charset="0"/>
              <a:ea typeface="宋体" panose="02010600030101010101" pitchFamily="2" charset="-122"/>
            </a:endParaRPr>
          </a:p>
          <a:p>
            <a:pPr lvl="0" indent="0"/>
            <a:r>
              <a:rPr lang="zh-CN" altLang="en-US" dirty="0">
                <a:latin typeface="Tahoma" panose="020B0604030504040204" pitchFamily="34" charset="0"/>
                <a:ea typeface="宋体" panose="02010600030101010101" pitchFamily="2" charset="-122"/>
              </a:rPr>
              <a:t>    筋有一根与承台上层相焊接另一根与承台下层相互焊接，单面焊焊接长</a:t>
            </a:r>
            <a:endParaRPr lang="zh-CN" altLang="en-US" dirty="0">
              <a:latin typeface="Tahoma" panose="020B0604030504040204" pitchFamily="34" charset="0"/>
              <a:ea typeface="宋体" panose="02010600030101010101" pitchFamily="2" charset="-122"/>
            </a:endParaRPr>
          </a:p>
          <a:p>
            <a:pPr lvl="0" indent="0"/>
            <a:r>
              <a:rPr lang="zh-CN" altLang="en-US" dirty="0">
                <a:latin typeface="Tahoma" panose="020B0604030504040204" pitchFamily="34" charset="0"/>
                <a:ea typeface="宋体" panose="02010600030101010101" pitchFamily="2" charset="-122"/>
              </a:rPr>
              <a:t>度应大于</a:t>
            </a:r>
            <a:r>
              <a:rPr lang="en-US" altLang="zh-CN" dirty="0">
                <a:latin typeface="Tahoma" panose="020B0604030504040204" pitchFamily="34" charset="0"/>
                <a:ea typeface="宋体" panose="02010600030101010101" pitchFamily="2" charset="-122"/>
              </a:rPr>
              <a:t>12d,</a:t>
            </a:r>
            <a:r>
              <a:rPr lang="zh-CN" altLang="en-US" dirty="0">
                <a:latin typeface="Tahoma" panose="020B0604030504040204" pitchFamily="34" charset="0"/>
                <a:ea typeface="宋体" panose="02010600030101010101" pitchFamily="2" charset="-122"/>
              </a:rPr>
              <a:t>双面焊焊接长度大于</a:t>
            </a:r>
            <a:r>
              <a:rPr lang="en-US" altLang="zh-CN" dirty="0">
                <a:latin typeface="Tahoma" panose="020B0604030504040204" pitchFamily="34" charset="0"/>
                <a:ea typeface="宋体" panose="02010600030101010101" pitchFamily="2" charset="-122"/>
              </a:rPr>
              <a:t>6d</a:t>
            </a:r>
            <a:r>
              <a:rPr lang="zh-CN" altLang="en-US" dirty="0">
                <a:latin typeface="Tahoma" panose="020B0604030504040204" pitchFamily="34" charset="0"/>
                <a:ea typeface="宋体" panose="02010600030101010101" pitchFamily="2" charset="-122"/>
              </a:rPr>
              <a:t>）；</a:t>
            </a:r>
            <a:endParaRPr lang="zh-CN" altLang="en-US" dirty="0">
              <a:latin typeface="Tahoma" panose="020B0604030504040204" pitchFamily="34" charset="0"/>
              <a:ea typeface="宋体" panose="02010600030101010101" pitchFamily="2" charset="-122"/>
            </a:endParaRPr>
          </a:p>
        </p:txBody>
      </p:sp>
    </p:spTree>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标题 68609"/>
          <p:cNvSpPr>
            <a:spLocks noGrp="1"/>
          </p:cNvSpPr>
          <p:nvPr>
            <p:ph type="title"/>
          </p:nvPr>
        </p:nvSpPr>
        <p:spPr>
          <a:xfrm>
            <a:off x="2674938" y="115888"/>
            <a:ext cx="7793038" cy="1462088"/>
          </a:xfrm>
        </p:spPr>
        <p:txBody>
          <a:bodyPr anchor="ctr" anchorCtr="1"/>
          <a:p>
            <a:pPr fontAlgn="base"/>
            <a:endParaRPr lang="zh-CN" altLang="en-US" sz="2800" b="1" strike="noStrike" noProof="1" dirty="0"/>
          </a:p>
        </p:txBody>
      </p:sp>
      <p:sp>
        <p:nvSpPr>
          <p:cNvPr id="38914" name="矩形 68612"/>
          <p:cNvSpPr/>
          <p:nvPr/>
        </p:nvSpPr>
        <p:spPr>
          <a:xfrm>
            <a:off x="2208213" y="1628934"/>
            <a:ext cx="2016125" cy="366395"/>
          </a:xfrm>
          <a:prstGeom prst="rect">
            <a:avLst/>
          </a:prstGeom>
          <a:noFill/>
          <a:ln w="9525">
            <a:noFill/>
          </a:ln>
        </p:spPr>
        <p:txBody>
          <a:bodyPr anchor="ctr">
            <a:spAutoFit/>
          </a:bodyPr>
          <a:p>
            <a:pPr lvl="0" indent="0"/>
            <a:r>
              <a:rPr lang="en-US" altLang="zh-CN" b="1" dirty="0">
                <a:latin typeface="Tahoma" panose="020B0604030504040204" pitchFamily="34" charset="0"/>
                <a:ea typeface="宋体" panose="02010600030101010101" pitchFamily="2" charset="-122"/>
              </a:rPr>
              <a:t>3.</a:t>
            </a:r>
            <a:r>
              <a:rPr lang="zh-CN" altLang="en-US" b="1" dirty="0">
                <a:latin typeface="Tahoma" panose="020B0604030504040204" pitchFamily="34" charset="0"/>
                <a:ea typeface="宋体" panose="02010600030101010101" pitchFamily="2" charset="-122"/>
              </a:rPr>
              <a:t>地梁的检测</a:t>
            </a:r>
            <a:endParaRPr lang="zh-CN" altLang="en-US" b="1" dirty="0">
              <a:latin typeface="Tahoma" panose="020B0604030504040204" pitchFamily="34" charset="0"/>
              <a:ea typeface="宋体" panose="02010600030101010101" pitchFamily="2" charset="-122"/>
            </a:endParaRPr>
          </a:p>
        </p:txBody>
      </p:sp>
      <p:sp>
        <p:nvSpPr>
          <p:cNvPr id="38915" name="矩形 68613"/>
          <p:cNvSpPr/>
          <p:nvPr/>
        </p:nvSpPr>
        <p:spPr>
          <a:xfrm>
            <a:off x="2424113" y="2133759"/>
            <a:ext cx="1765300" cy="366395"/>
          </a:xfrm>
          <a:prstGeom prst="rect">
            <a:avLst/>
          </a:prstGeom>
          <a:noFill/>
          <a:ln w="9525">
            <a:noFill/>
          </a:ln>
        </p:spPr>
        <p:txBody>
          <a:bodyPr anchor="ctr">
            <a:spAutoFit/>
          </a:bodyPr>
          <a:p>
            <a:pPr lvl="0" indent="0"/>
            <a:r>
              <a:rPr lang="en-US" altLang="zh-CN" b="1" dirty="0">
                <a:latin typeface="Tahoma" panose="020B0604030504040204" pitchFamily="34" charset="0"/>
                <a:ea typeface="宋体" panose="02010600030101010101" pitchFamily="2" charset="-122"/>
              </a:rPr>
              <a:t>⑴.</a:t>
            </a:r>
            <a:r>
              <a:rPr lang="zh-CN" altLang="en-US" b="1" dirty="0">
                <a:latin typeface="Tahoma" panose="020B0604030504040204" pitchFamily="34" charset="0"/>
                <a:ea typeface="宋体" panose="02010600030101010101" pitchFamily="2" charset="-122"/>
              </a:rPr>
              <a:t>检测内容</a:t>
            </a:r>
            <a:endParaRPr lang="zh-CN" altLang="en-US" b="1" dirty="0">
              <a:latin typeface="Tahoma" panose="020B0604030504040204" pitchFamily="34" charset="0"/>
              <a:ea typeface="宋体" panose="02010600030101010101" pitchFamily="2" charset="-122"/>
            </a:endParaRPr>
          </a:p>
        </p:txBody>
      </p:sp>
      <p:graphicFrame>
        <p:nvGraphicFramePr>
          <p:cNvPr id="68615" name="内容占位符 68614"/>
          <p:cNvGraphicFramePr/>
          <p:nvPr>
            <p:ph idx="1"/>
          </p:nvPr>
        </p:nvGraphicFramePr>
        <p:xfrm>
          <a:off x="2279650" y="2565400"/>
          <a:ext cx="7772400" cy="3757295"/>
        </p:xfrm>
        <a:graphic>
          <a:graphicData uri="http://schemas.openxmlformats.org/drawingml/2006/table">
            <a:tbl>
              <a:tblPr/>
              <a:tblGrid>
                <a:gridCol w="538480"/>
                <a:gridCol w="3471545"/>
                <a:gridCol w="525780"/>
                <a:gridCol w="3236595"/>
              </a:tblGrid>
              <a:tr h="640080">
                <a:tc>
                  <a:txBody>
                    <a:bodyPr/>
                    <a:p>
                      <a:pPr lvl="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项</a:t>
                      </a:r>
                      <a:endParaRPr lang="zh-CN" altLang="en-US" sz="1800" b="1" dirty="0">
                        <a:latin typeface="Times New Roman" panose="02020603050405020304" pitchFamily="18" charset="0"/>
                        <a:ea typeface="Times New Roman" panose="02020603050405020304" pitchFamily="18" charset="0"/>
                      </a:endParaRPr>
                    </a:p>
                    <a:p>
                      <a:pPr lvl="0" eaLnBrk="0" hangingPunc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目</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lgn="ctr">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内  容</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项</a:t>
                      </a:r>
                      <a:endParaRPr lang="zh-CN" altLang="en-US" sz="1800" b="1" dirty="0">
                        <a:latin typeface="Times New Roman" panose="02020603050405020304" pitchFamily="18" charset="0"/>
                        <a:ea typeface="Times New Roman" panose="02020603050405020304" pitchFamily="18" charset="0"/>
                      </a:endParaRPr>
                    </a:p>
                    <a:p>
                      <a:pPr lvl="0" eaLnBrk="0" hangingPunc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目</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lgn="ctr">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内  容</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04520">
                <a:tc>
                  <a:txBody>
                    <a:bodyPr/>
                    <a:p>
                      <a:pPr lvl="0">
                        <a:spcBef>
                          <a:spcPct val="0"/>
                        </a:spcBef>
                        <a:buClr>
                          <a:srgbClr val="000000"/>
                        </a:buClr>
                        <a:buNone/>
                      </a:pPr>
                      <a:r>
                        <a:rPr lang="en-US" altLang="zh-CN" sz="1800" b="1">
                          <a:latin typeface="宋体" panose="02010600030101010101" pitchFamily="2" charset="-122"/>
                          <a:ea typeface="Times New Roman" panose="02020603050405020304" pitchFamily="18" charset="0"/>
                        </a:rPr>
                        <a:t>1</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地梁主筋与引下线柱主筋连接</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en-US" altLang="zh-CN" sz="1800" b="1">
                          <a:latin typeface="宋体" panose="02010600030101010101" pitchFamily="2" charset="-122"/>
                          <a:ea typeface="Times New Roman" panose="02020603050405020304" pitchFamily="18" charset="0"/>
                        </a:rPr>
                        <a:t>6</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buNone/>
                      </a:pP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76580">
                <a:tc>
                  <a:txBody>
                    <a:bodyPr/>
                    <a:p>
                      <a:pPr lvl="0">
                        <a:spcBef>
                          <a:spcPct val="0"/>
                        </a:spcBef>
                        <a:buClr>
                          <a:srgbClr val="000000"/>
                        </a:buClr>
                        <a:buNone/>
                      </a:pPr>
                      <a:r>
                        <a:rPr lang="en-US" altLang="zh-CN" sz="1800" b="1">
                          <a:latin typeface="宋体" panose="02010600030101010101" pitchFamily="2" charset="-122"/>
                          <a:ea typeface="Times New Roman" panose="02020603050405020304" pitchFamily="18" charset="0"/>
                        </a:rPr>
                        <a:t>2</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地梁间主筋连接</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en-US" altLang="zh-CN" sz="1800" b="1">
                          <a:latin typeface="宋体" panose="02010600030101010101" pitchFamily="2" charset="-122"/>
                          <a:ea typeface="Times New Roman" panose="02020603050405020304" pitchFamily="18" charset="0"/>
                        </a:rPr>
                        <a:t>7</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buNone/>
                      </a:pP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47065">
                <a:tc>
                  <a:txBody>
                    <a:bodyPr/>
                    <a:p>
                      <a:pPr lvl="0">
                        <a:spcBef>
                          <a:spcPct val="0"/>
                        </a:spcBef>
                        <a:buClr>
                          <a:srgbClr val="000000"/>
                        </a:buClr>
                        <a:buNone/>
                      </a:pPr>
                      <a:r>
                        <a:rPr lang="en-US" altLang="zh-CN" sz="1800" b="1">
                          <a:latin typeface="宋体" panose="02010600030101010101" pitchFamily="2" charset="-122"/>
                          <a:ea typeface="Times New Roman" panose="02020603050405020304" pitchFamily="18" charset="0"/>
                        </a:rPr>
                        <a:t>3</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短路环</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en-US" altLang="zh-CN" sz="1800" b="1">
                          <a:latin typeface="宋体" panose="02010600030101010101" pitchFamily="2" charset="-122"/>
                          <a:ea typeface="Times New Roman" panose="02020603050405020304" pitchFamily="18" charset="0"/>
                        </a:rPr>
                        <a:t>8</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buNone/>
                      </a:pP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75945">
                <a:tc>
                  <a:txBody>
                    <a:bodyPr/>
                    <a:p>
                      <a:pPr lvl="0">
                        <a:spcBef>
                          <a:spcPct val="0"/>
                        </a:spcBef>
                        <a:buClr>
                          <a:srgbClr val="000000"/>
                        </a:buClr>
                        <a:buNone/>
                      </a:pPr>
                      <a:r>
                        <a:rPr lang="en-US" altLang="zh-CN" sz="1800" b="1">
                          <a:latin typeface="宋体" panose="02010600030101010101" pitchFamily="2" charset="-122"/>
                          <a:ea typeface="Times New Roman" panose="02020603050405020304" pitchFamily="18" charset="0"/>
                        </a:rPr>
                        <a:t>4</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预留电气接地</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en-US" altLang="zh-CN" sz="1800" b="1">
                          <a:latin typeface="宋体" panose="02010600030101010101" pitchFamily="2" charset="-122"/>
                          <a:ea typeface="Times New Roman" panose="02020603050405020304" pitchFamily="18" charset="0"/>
                        </a:rPr>
                        <a:t>9</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buNone/>
                      </a:pP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13105">
                <a:tc>
                  <a:txBody>
                    <a:bodyPr/>
                    <a:p>
                      <a:pPr lvl="0">
                        <a:spcBef>
                          <a:spcPct val="0"/>
                        </a:spcBef>
                        <a:buClr>
                          <a:srgbClr val="000000"/>
                        </a:buClr>
                        <a:buNone/>
                      </a:pPr>
                      <a:r>
                        <a:rPr lang="en-US" altLang="zh-CN" sz="1800" b="1">
                          <a:latin typeface="宋体" panose="02010600030101010101" pitchFamily="2" charset="-122"/>
                          <a:ea typeface="Times New Roman" panose="02020603050405020304" pitchFamily="18" charset="0"/>
                        </a:rPr>
                        <a:t>5</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接地体电阻值</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en-US" altLang="zh-CN" sz="1800" b="1">
                          <a:latin typeface="宋体" panose="02010600030101010101" pitchFamily="2" charset="-122"/>
                          <a:ea typeface="Times New Roman" panose="02020603050405020304" pitchFamily="18" charset="0"/>
                        </a:rPr>
                        <a:t>10</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buNone/>
                      </a:pP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标题 69633"/>
          <p:cNvSpPr>
            <a:spLocks noGrp="1"/>
          </p:cNvSpPr>
          <p:nvPr>
            <p:ph type="title"/>
          </p:nvPr>
        </p:nvSpPr>
        <p:spPr>
          <a:xfrm>
            <a:off x="2674938" y="95250"/>
            <a:ext cx="7793038" cy="1462088"/>
          </a:xfrm>
        </p:spPr>
        <p:txBody>
          <a:bodyPr anchor="ctr" anchorCtr="1"/>
          <a:p>
            <a:pPr fontAlgn="base"/>
            <a:endParaRPr lang="zh-CN" altLang="en-US" sz="2800" b="1" strike="noStrike" noProof="1" dirty="0"/>
          </a:p>
        </p:txBody>
      </p:sp>
      <p:sp>
        <p:nvSpPr>
          <p:cNvPr id="39938" name="矩形 69636"/>
          <p:cNvSpPr/>
          <p:nvPr/>
        </p:nvSpPr>
        <p:spPr>
          <a:xfrm>
            <a:off x="2495550" y="1341597"/>
            <a:ext cx="2303463" cy="366395"/>
          </a:xfrm>
          <a:prstGeom prst="rect">
            <a:avLst/>
          </a:prstGeom>
          <a:noFill/>
          <a:ln w="9525">
            <a:noFill/>
          </a:ln>
        </p:spPr>
        <p:txBody>
          <a:bodyPr anchor="ctr">
            <a:spAutoFit/>
          </a:bodyPr>
          <a:p>
            <a:pPr lvl="0" indent="0"/>
            <a:r>
              <a:rPr lang="en-US" altLang="zh-CN" b="1" dirty="0">
                <a:latin typeface="Tahoma" panose="020B0604030504040204" pitchFamily="34" charset="0"/>
                <a:ea typeface="宋体" panose="02010600030101010101" pitchFamily="2" charset="-122"/>
              </a:rPr>
              <a:t>⑵.</a:t>
            </a:r>
            <a:r>
              <a:rPr lang="zh-CN" altLang="en-US" b="1" dirty="0">
                <a:latin typeface="Tahoma" panose="020B0604030504040204" pitchFamily="34" charset="0"/>
                <a:ea typeface="宋体" panose="02010600030101010101" pitchFamily="2" charset="-122"/>
              </a:rPr>
              <a:t>填写说明</a:t>
            </a:r>
            <a:endParaRPr lang="zh-CN" altLang="en-US" b="1" dirty="0">
              <a:latin typeface="Tahoma" panose="020B0604030504040204" pitchFamily="34" charset="0"/>
              <a:ea typeface="宋体" panose="02010600030101010101" pitchFamily="2" charset="-122"/>
            </a:endParaRPr>
          </a:p>
        </p:txBody>
      </p:sp>
      <p:graphicFrame>
        <p:nvGraphicFramePr>
          <p:cNvPr id="69674" name="内容占位符 69673"/>
          <p:cNvGraphicFramePr/>
          <p:nvPr>
            <p:ph idx="1"/>
          </p:nvPr>
        </p:nvGraphicFramePr>
        <p:xfrm>
          <a:off x="1847850" y="1989138"/>
          <a:ext cx="8532495" cy="4632325"/>
        </p:xfrm>
        <a:graphic>
          <a:graphicData uri="http://schemas.openxmlformats.org/drawingml/2006/table">
            <a:tbl>
              <a:tblPr/>
              <a:tblGrid>
                <a:gridCol w="339725"/>
                <a:gridCol w="1700530"/>
                <a:gridCol w="6492240"/>
              </a:tblGrid>
              <a:tr h="836930">
                <a:tc>
                  <a:txBody>
                    <a:bodyPr/>
                    <a:p>
                      <a:pPr lvl="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项</a:t>
                      </a:r>
                      <a:endParaRPr lang="zh-CN" altLang="en-US" sz="1800" dirty="0">
                        <a:latin typeface="Times New Roman" panose="02020603050405020304" pitchFamily="18" charset="0"/>
                        <a:ea typeface="Times New Roman" panose="02020603050405020304" pitchFamily="18" charset="0"/>
                      </a:endParaRPr>
                    </a:p>
                    <a:p>
                      <a:pPr lvl="0" eaLnBrk="0" hangingPunc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目</a:t>
                      </a:r>
                      <a:endParaRPr lang="zh-CN" altLang="en-US" sz="1800"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lgn="ctr">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内  容</a:t>
                      </a:r>
                      <a:endParaRPr lang="zh-CN" altLang="en-US" sz="1800"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lgn="ctr">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检测栏填写方法及数据要求</a:t>
                      </a:r>
                      <a:endParaRPr lang="zh-CN" altLang="en-US" sz="1800"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14400">
                <a:tc>
                  <a:txBody>
                    <a:bodyPr/>
                    <a:p>
                      <a:pPr lvl="0">
                        <a:spcBef>
                          <a:spcPct val="0"/>
                        </a:spcBef>
                        <a:buClr>
                          <a:srgbClr val="000000"/>
                        </a:buClr>
                        <a:buNone/>
                      </a:pPr>
                      <a:r>
                        <a:rPr lang="en-US" altLang="zh-CN" sz="1800" b="1">
                          <a:latin typeface="宋体" panose="02010600030101010101" pitchFamily="2" charset="-122"/>
                          <a:ea typeface="Times New Roman" panose="02020603050405020304" pitchFamily="18" charset="0"/>
                        </a:rPr>
                        <a:t>1</a:t>
                      </a:r>
                      <a:endParaRPr lang="zh-CN" altLang="en-US" sz="180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800" dirty="0">
                          <a:latin typeface="宋体" panose="02010600030101010101" pitchFamily="2" charset="-122"/>
                          <a:ea typeface="Times New Roman" panose="02020603050405020304" pitchFamily="18" charset="0"/>
                        </a:rPr>
                        <a:t>地梁主筋与引下线柱主筋连接</a:t>
                      </a:r>
                      <a:endParaRPr lang="zh-CN" altLang="en-US" sz="1800"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800" dirty="0">
                          <a:latin typeface="宋体" panose="02010600030101010101" pitchFamily="2" charset="-122"/>
                          <a:ea typeface="Times New Roman" panose="02020603050405020304" pitchFamily="18" charset="0"/>
                        </a:rPr>
                        <a:t>检查地梁主筋与引下线柱主筋焊接质量：两条引下线主筋要与地梁主筋焊接。单边焊接长度＞</a:t>
                      </a:r>
                      <a:r>
                        <a:rPr lang="en-US" altLang="zh-CN" sz="1800" dirty="0">
                          <a:latin typeface="宋体" panose="02010600030101010101" pitchFamily="2" charset="-122"/>
                          <a:ea typeface="Times New Roman" panose="02020603050405020304" pitchFamily="18" charset="0"/>
                        </a:rPr>
                        <a:t>12d</a:t>
                      </a:r>
                      <a:r>
                        <a:rPr lang="zh-CN" altLang="en-US" sz="1800" dirty="0">
                          <a:latin typeface="宋体" panose="02010600030101010101" pitchFamily="2" charset="-122"/>
                          <a:ea typeface="Times New Roman" panose="02020603050405020304" pitchFamily="18" charset="0"/>
                        </a:rPr>
                        <a:t>；双边焊接长度应＞</a:t>
                      </a:r>
                      <a:r>
                        <a:rPr lang="en-US" altLang="zh-CN" sz="1800" dirty="0">
                          <a:latin typeface="宋体" panose="02010600030101010101" pitchFamily="2" charset="-122"/>
                          <a:ea typeface="Times New Roman" panose="02020603050405020304" pitchFamily="18" charset="0"/>
                        </a:rPr>
                        <a:t>6d</a:t>
                      </a:r>
                      <a:r>
                        <a:rPr lang="zh-CN" altLang="en-US" sz="1800" dirty="0">
                          <a:latin typeface="宋体" panose="02010600030101010101" pitchFamily="2" charset="-122"/>
                          <a:ea typeface="Times New Roman" panose="02020603050405020304" pitchFamily="18" charset="0"/>
                        </a:rPr>
                        <a:t>；无交叉。</a:t>
                      </a:r>
                      <a:endParaRPr lang="zh-CN" altLang="en-US" sz="1800"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13765">
                <a:tc>
                  <a:txBody>
                    <a:bodyPr/>
                    <a:p>
                      <a:pPr lvl="0">
                        <a:spcBef>
                          <a:spcPct val="0"/>
                        </a:spcBef>
                        <a:buClr>
                          <a:srgbClr val="000000"/>
                        </a:buClr>
                        <a:buNone/>
                      </a:pPr>
                      <a:r>
                        <a:rPr lang="en-US" altLang="zh-CN" sz="1800" b="1">
                          <a:latin typeface="宋体" panose="02010600030101010101" pitchFamily="2" charset="-122"/>
                          <a:ea typeface="Times New Roman" panose="02020603050405020304" pitchFamily="18" charset="0"/>
                        </a:rPr>
                        <a:t>2</a:t>
                      </a:r>
                      <a:endParaRPr lang="zh-CN" altLang="en-US" sz="180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800" dirty="0">
                          <a:latin typeface="宋体" panose="02010600030101010101" pitchFamily="2" charset="-122"/>
                          <a:ea typeface="Times New Roman" panose="02020603050405020304" pitchFamily="18" charset="0"/>
                        </a:rPr>
                        <a:t>地梁间主筋连接</a:t>
                      </a:r>
                      <a:endParaRPr lang="zh-CN" altLang="en-US" sz="1800"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800" dirty="0">
                          <a:latin typeface="宋体" panose="02010600030101010101" pitchFamily="2" charset="-122"/>
                          <a:ea typeface="Times New Roman" panose="02020603050405020304" pitchFamily="18" charset="0"/>
                        </a:rPr>
                        <a:t>检查地梁与地梁之间主筋焊接质量，地梁间主筋焊接无交叉。单边焊接长度＞</a:t>
                      </a:r>
                      <a:r>
                        <a:rPr lang="en-US" altLang="zh-CN" sz="1800" dirty="0">
                          <a:latin typeface="宋体" panose="02010600030101010101" pitchFamily="2" charset="-122"/>
                          <a:ea typeface="Times New Roman" panose="02020603050405020304" pitchFamily="18" charset="0"/>
                        </a:rPr>
                        <a:t>12d</a:t>
                      </a:r>
                      <a:r>
                        <a:rPr lang="zh-CN" altLang="en-US" sz="1800" dirty="0">
                          <a:latin typeface="宋体" panose="02010600030101010101" pitchFamily="2" charset="-122"/>
                          <a:ea typeface="Times New Roman" panose="02020603050405020304" pitchFamily="18" charset="0"/>
                        </a:rPr>
                        <a:t>；双边焊接长度应＞</a:t>
                      </a:r>
                      <a:r>
                        <a:rPr lang="en-US" altLang="zh-CN" sz="1800" dirty="0">
                          <a:latin typeface="宋体" panose="02010600030101010101" pitchFamily="2" charset="-122"/>
                          <a:ea typeface="Times New Roman" panose="02020603050405020304" pitchFamily="18" charset="0"/>
                        </a:rPr>
                        <a:t>6d</a:t>
                      </a:r>
                      <a:r>
                        <a:rPr lang="zh-CN" altLang="en-US" sz="1800" dirty="0">
                          <a:latin typeface="宋体" panose="02010600030101010101" pitchFamily="2" charset="-122"/>
                          <a:ea typeface="Times New Roman" panose="02020603050405020304" pitchFamily="18" charset="0"/>
                        </a:rPr>
                        <a:t>；连接不少于</a:t>
                      </a:r>
                      <a:r>
                        <a:rPr lang="en-US" altLang="zh-CN" sz="1800" dirty="0">
                          <a:latin typeface="宋体" panose="02010600030101010101" pitchFamily="2" charset="-122"/>
                          <a:ea typeface="Times New Roman" panose="02020603050405020304" pitchFamily="18" charset="0"/>
                        </a:rPr>
                        <a:t>2</a:t>
                      </a:r>
                      <a:r>
                        <a:rPr lang="zh-CN" altLang="en-US" sz="1800" dirty="0">
                          <a:latin typeface="宋体" panose="02010600030101010101" pitchFamily="2" charset="-122"/>
                          <a:ea typeface="Times New Roman" panose="02020603050405020304" pitchFamily="18" charset="0"/>
                        </a:rPr>
                        <a:t>根。</a:t>
                      </a:r>
                      <a:endParaRPr lang="zh-CN" altLang="en-US" sz="1800"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40080">
                <a:tc>
                  <a:txBody>
                    <a:bodyPr/>
                    <a:p>
                      <a:pPr lvl="0">
                        <a:spcBef>
                          <a:spcPct val="0"/>
                        </a:spcBef>
                        <a:buClr>
                          <a:srgbClr val="000000"/>
                        </a:buClr>
                        <a:buNone/>
                      </a:pPr>
                      <a:r>
                        <a:rPr lang="en-US" altLang="zh-CN" sz="1800" b="1">
                          <a:latin typeface="宋体" panose="02010600030101010101" pitchFamily="2" charset="-122"/>
                          <a:ea typeface="Times New Roman" panose="02020603050405020304" pitchFamily="18" charset="0"/>
                        </a:rPr>
                        <a:t>3</a:t>
                      </a:r>
                      <a:endParaRPr lang="zh-CN" altLang="en-US" sz="180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800" dirty="0">
                          <a:latin typeface="宋体" panose="02010600030101010101" pitchFamily="2" charset="-122"/>
                          <a:ea typeface="Times New Roman" panose="02020603050405020304" pitchFamily="18" charset="0"/>
                        </a:rPr>
                        <a:t>短路环</a:t>
                      </a:r>
                      <a:endParaRPr lang="zh-CN" altLang="en-US" sz="1800"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800" dirty="0">
                          <a:latin typeface="宋体" panose="02010600030101010101" pitchFamily="2" charset="-122"/>
                          <a:ea typeface="Times New Roman" panose="02020603050405020304" pitchFamily="18" charset="0"/>
                        </a:rPr>
                        <a:t>检查地梁主筋与箍筋焊接情况，要求箍筋每隔</a:t>
                      </a:r>
                      <a:r>
                        <a:rPr lang="en-US" altLang="zh-CN" sz="1800" dirty="0">
                          <a:latin typeface="宋体" panose="02010600030101010101" pitchFamily="2" charset="-122"/>
                          <a:ea typeface="Times New Roman" panose="02020603050405020304" pitchFamily="18" charset="0"/>
                        </a:rPr>
                        <a:t>6</a:t>
                      </a:r>
                      <a:r>
                        <a:rPr lang="zh-CN" altLang="en-US" sz="1800" dirty="0">
                          <a:latin typeface="宋体" panose="02010600030101010101" pitchFamily="2" charset="-122"/>
                          <a:ea typeface="Times New Roman" panose="02020603050405020304" pitchFamily="18" charset="0"/>
                        </a:rPr>
                        <a:t>米应与主筋相焊接</a:t>
                      </a:r>
                      <a:endParaRPr lang="zh-CN" altLang="en-US" sz="1800"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14400">
                <a:tc>
                  <a:txBody>
                    <a:bodyPr/>
                    <a:p>
                      <a:pPr lvl="0">
                        <a:spcBef>
                          <a:spcPct val="0"/>
                        </a:spcBef>
                        <a:buClr>
                          <a:srgbClr val="000000"/>
                        </a:buClr>
                        <a:buNone/>
                      </a:pPr>
                      <a:r>
                        <a:rPr lang="en-US" altLang="zh-CN" sz="1800" b="1">
                          <a:latin typeface="宋体" panose="02010600030101010101" pitchFamily="2" charset="-122"/>
                          <a:ea typeface="Times New Roman" panose="02020603050405020304" pitchFamily="18" charset="0"/>
                        </a:rPr>
                        <a:t>4</a:t>
                      </a:r>
                      <a:endParaRPr lang="zh-CN" altLang="en-US" sz="180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800" dirty="0">
                          <a:latin typeface="宋体" panose="02010600030101010101" pitchFamily="2" charset="-122"/>
                          <a:ea typeface="Times New Roman" panose="02020603050405020304" pitchFamily="18" charset="0"/>
                        </a:rPr>
                        <a:t>预留电气接地</a:t>
                      </a:r>
                      <a:endParaRPr lang="zh-CN" altLang="en-US" sz="1800"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800" dirty="0">
                          <a:latin typeface="宋体" panose="02010600030101010101" pitchFamily="2" charset="-122"/>
                          <a:ea typeface="Times New Roman" panose="02020603050405020304" pitchFamily="18" charset="0"/>
                        </a:rPr>
                        <a:t>检查首层基础是否按设计要求预留电气连接。要求在离地面约</a:t>
                      </a:r>
                      <a:r>
                        <a:rPr lang="en-US" altLang="zh-CN" sz="1800" dirty="0">
                          <a:latin typeface="宋体" panose="02010600030101010101" pitchFamily="2" charset="-122"/>
                          <a:ea typeface="Times New Roman" panose="02020603050405020304" pitchFamily="18" charset="0"/>
                        </a:rPr>
                        <a:t>0.3</a:t>
                      </a:r>
                      <a:r>
                        <a:rPr lang="zh-CN" altLang="en-US" sz="1800" dirty="0">
                          <a:latin typeface="宋体" panose="02010600030101010101" pitchFamily="2" charset="-122"/>
                          <a:ea typeface="Times New Roman" panose="02020603050405020304" pitchFamily="18" charset="0"/>
                        </a:rPr>
                        <a:t>米处用</a:t>
                      </a:r>
                      <a:r>
                        <a:rPr lang="en-US" altLang="zh-CN" sz="1800">
                          <a:latin typeface="Times New Roman" panose="02020603050405020304" pitchFamily="18" charset="0"/>
                          <a:ea typeface="Times New Roman" panose="02020603050405020304" pitchFamily="18" charset="0"/>
                        </a:rPr>
                        <a:t>Φ12</a:t>
                      </a:r>
                      <a:r>
                        <a:rPr lang="zh-CN" altLang="en-US" sz="1800" dirty="0">
                          <a:latin typeface="Times New Roman" panose="02020603050405020304" pitchFamily="18" charset="0"/>
                          <a:ea typeface="Times New Roman" panose="02020603050405020304" pitchFamily="18" charset="0"/>
                        </a:rPr>
                        <a:t>镀锌圆钢从用作防雷接地的柱主筋焊接引出，引出长度＞</a:t>
                      </a:r>
                      <a:r>
                        <a:rPr lang="en-US" altLang="zh-CN" sz="1800">
                          <a:latin typeface="Times New Roman" panose="02020603050405020304" pitchFamily="18" charset="0"/>
                          <a:ea typeface="Times New Roman" panose="02020603050405020304" pitchFamily="18" charset="0"/>
                        </a:rPr>
                        <a:t>0.2</a:t>
                      </a:r>
                      <a:r>
                        <a:rPr lang="zh-CN" altLang="en-US" sz="1800" dirty="0">
                          <a:latin typeface="Times New Roman" panose="02020603050405020304" pitchFamily="18" charset="0"/>
                          <a:ea typeface="Times New Roman" panose="02020603050405020304" pitchFamily="18" charset="0"/>
                        </a:rPr>
                        <a:t>米</a:t>
                      </a:r>
                      <a:endParaRPr lang="zh-CN" altLang="en-US" sz="1800"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12750">
                <a:tc>
                  <a:txBody>
                    <a:bodyPr/>
                    <a:p>
                      <a:pPr lvl="0">
                        <a:spcBef>
                          <a:spcPct val="0"/>
                        </a:spcBef>
                        <a:buClr>
                          <a:srgbClr val="000000"/>
                        </a:buClr>
                        <a:buNone/>
                      </a:pPr>
                      <a:r>
                        <a:rPr lang="en-US" altLang="zh-CN" sz="1800" b="1">
                          <a:latin typeface="宋体" panose="02010600030101010101" pitchFamily="2" charset="-122"/>
                          <a:ea typeface="Times New Roman" panose="02020603050405020304" pitchFamily="18" charset="0"/>
                        </a:rPr>
                        <a:t>5</a:t>
                      </a:r>
                      <a:endParaRPr lang="zh-CN" altLang="en-US" sz="180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800" dirty="0">
                          <a:latin typeface="宋体" panose="02010600030101010101" pitchFamily="2" charset="-122"/>
                          <a:ea typeface="Times New Roman" panose="02020603050405020304" pitchFamily="18" charset="0"/>
                        </a:rPr>
                        <a:t>接地体电阻值</a:t>
                      </a:r>
                      <a:endParaRPr lang="zh-CN" altLang="en-US" sz="1800"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800" dirty="0">
                          <a:latin typeface="宋体" panose="02010600030101010101" pitchFamily="2" charset="-122"/>
                          <a:ea typeface="Times New Roman" panose="02020603050405020304" pitchFamily="18" charset="0"/>
                        </a:rPr>
                        <a:t>参照设计要求，填写避雷针、带的实测接地电阻值。</a:t>
                      </a:r>
                      <a:endParaRPr lang="zh-CN" altLang="en-US" sz="1800"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latin typeface="黑体" panose="02010609060101010101" charset="-122"/>
                <a:ea typeface="黑体" panose="02010609060101010101" charset="-122"/>
              </a:rPr>
              <a:t>目录：</a:t>
            </a:r>
            <a:endParaRPr lang="zh-CN" altLang="en-US">
              <a:latin typeface="黑体" panose="02010609060101010101" charset="-122"/>
              <a:ea typeface="黑体" panose="02010609060101010101" charset="-122"/>
            </a:endParaRPr>
          </a:p>
        </p:txBody>
      </p:sp>
      <p:sp>
        <p:nvSpPr>
          <p:cNvPr id="3" name="内容占位符 2"/>
          <p:cNvSpPr>
            <a:spLocks noGrp="1"/>
          </p:cNvSpPr>
          <p:nvPr>
            <p:ph idx="1"/>
          </p:nvPr>
        </p:nvSpPr>
        <p:spPr/>
        <p:txBody>
          <a:bodyPr/>
          <a:p>
            <a:r>
              <a:rPr lang="zh-CN" altLang="en-US">
                <a:latin typeface="黑体" panose="02010609060101010101" charset="-122"/>
                <a:ea typeface="黑体" panose="02010609060101010101" charset="-122"/>
              </a:rPr>
              <a:t>一、防雷检测的准备</a:t>
            </a:r>
            <a:endParaRPr lang="zh-CN" altLang="en-US">
              <a:latin typeface="黑体" panose="02010609060101010101" charset="-122"/>
              <a:ea typeface="黑体" panose="02010609060101010101" charset="-122"/>
            </a:endParaRPr>
          </a:p>
          <a:p>
            <a:r>
              <a:rPr lang="zh-CN" altLang="en-US">
                <a:latin typeface="黑体" panose="02010609060101010101" charset="-122"/>
                <a:ea typeface="黑体" panose="02010609060101010101" charset="-122"/>
              </a:rPr>
              <a:t>二、防雷检测的内容</a:t>
            </a:r>
            <a:endParaRPr lang="zh-CN" altLang="en-US">
              <a:latin typeface="黑体" panose="02010609060101010101" charset="-122"/>
              <a:ea typeface="黑体" panose="02010609060101010101" charset="-122"/>
            </a:endParaRPr>
          </a:p>
          <a:p>
            <a:r>
              <a:rPr lang="zh-CN" altLang="en-US">
                <a:latin typeface="黑体" panose="02010609060101010101" charset="-122"/>
                <a:ea typeface="黑体" panose="02010609060101010101" charset="-122"/>
              </a:rPr>
              <a:t>三、检测工作流程</a:t>
            </a:r>
            <a:endParaRPr lang="zh-CN" altLang="en-US">
              <a:latin typeface="黑体" panose="02010609060101010101" charset="-122"/>
              <a:ea typeface="黑体" panose="02010609060101010101" charset="-122"/>
            </a:endParaRPr>
          </a:p>
          <a:p>
            <a:r>
              <a:rPr lang="zh-CN" altLang="en-US">
                <a:latin typeface="黑体" panose="02010609060101010101" charset="-122"/>
                <a:ea typeface="黑体" panose="02010609060101010101" charset="-122"/>
              </a:rPr>
              <a:t>四、注意事项</a:t>
            </a:r>
            <a:endParaRPr lang="zh-CN" altLang="en-US">
              <a:latin typeface="黑体" panose="02010609060101010101" charset="-122"/>
              <a:ea typeface="黑体" panose="02010609060101010101" charset="-122"/>
            </a:endParaRPr>
          </a:p>
          <a:p>
            <a:r>
              <a:rPr lang="zh-CN" altLang="en-US">
                <a:latin typeface="黑体" panose="02010609060101010101" charset="-122"/>
                <a:ea typeface="黑体" panose="02010609060101010101" charset="-122"/>
              </a:rPr>
              <a:t>五、验收手册及检测报告的填写</a:t>
            </a:r>
            <a:endParaRPr lang="zh-CN" altLang="en-US">
              <a:latin typeface="黑体" panose="02010609060101010101" charset="-122"/>
              <a:ea typeface="黑体" panose="02010609060101010101" charset="-122"/>
            </a:endParaRPr>
          </a:p>
          <a:p>
            <a:r>
              <a:rPr lang="zh-CN" altLang="en-US">
                <a:latin typeface="黑体" panose="02010609060101010101" charset="-122"/>
                <a:ea typeface="黑体" panose="02010609060101010101" charset="-122"/>
              </a:rPr>
              <a:t>六、相关建筑知识介绍</a:t>
            </a:r>
            <a:endParaRPr lang="zh-CN" altLang="en-US">
              <a:latin typeface="黑体" panose="02010609060101010101" charset="-122"/>
              <a:ea typeface="黑体" panose="02010609060101010101"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标题 70657"/>
          <p:cNvSpPr>
            <a:spLocks noGrp="1"/>
          </p:cNvSpPr>
          <p:nvPr>
            <p:ph type="title"/>
          </p:nvPr>
        </p:nvSpPr>
        <p:spPr>
          <a:xfrm>
            <a:off x="2674938" y="115888"/>
            <a:ext cx="7793038" cy="1462088"/>
          </a:xfrm>
        </p:spPr>
        <p:txBody>
          <a:bodyPr anchor="ctr" anchorCtr="1"/>
          <a:p>
            <a:pPr fontAlgn="base"/>
            <a:endParaRPr lang="zh-CN" altLang="en-US" sz="2800" b="1" strike="noStrike" noProof="1" dirty="0"/>
          </a:p>
        </p:txBody>
      </p:sp>
      <p:sp>
        <p:nvSpPr>
          <p:cNvPr id="70659" name="文本占位符 70658"/>
          <p:cNvSpPr>
            <a:spLocks noGrp="1"/>
          </p:cNvSpPr>
          <p:nvPr>
            <p:ph idx="1"/>
          </p:nvPr>
        </p:nvSpPr>
        <p:spPr/>
        <p:txBody>
          <a:bodyPr/>
          <a:p>
            <a:pPr fontAlgn="base"/>
            <a:endParaRPr strike="noStrike" noProof="1" dirty="0"/>
          </a:p>
        </p:txBody>
      </p:sp>
      <p:sp>
        <p:nvSpPr>
          <p:cNvPr id="40963" name="矩形 70661"/>
          <p:cNvSpPr/>
          <p:nvPr/>
        </p:nvSpPr>
        <p:spPr>
          <a:xfrm>
            <a:off x="2711450" y="2133759"/>
            <a:ext cx="1863725" cy="366395"/>
          </a:xfrm>
          <a:prstGeom prst="rect">
            <a:avLst/>
          </a:prstGeom>
          <a:noFill/>
          <a:ln w="9525">
            <a:noFill/>
          </a:ln>
        </p:spPr>
        <p:txBody>
          <a:bodyPr wrap="none" anchor="ctr">
            <a:spAutoFit/>
          </a:bodyPr>
          <a:p>
            <a:pPr lvl="0" indent="0"/>
            <a:r>
              <a:rPr lang="en-US" altLang="zh-CN" b="1" dirty="0">
                <a:latin typeface="Tahoma" panose="020B0604030504040204" pitchFamily="34" charset="0"/>
                <a:ea typeface="宋体" panose="02010600030101010101" pitchFamily="2" charset="-122"/>
              </a:rPr>
              <a:t>⑶.</a:t>
            </a:r>
            <a:r>
              <a:rPr lang="zh-CN" altLang="en-US" b="1" dirty="0">
                <a:latin typeface="Tahoma" panose="020B0604030504040204" pitchFamily="34" charset="0"/>
                <a:ea typeface="宋体" panose="02010600030101010101" pitchFamily="2" charset="-122"/>
              </a:rPr>
              <a:t>主要检测要点</a:t>
            </a:r>
            <a:endParaRPr lang="zh-CN" altLang="en-US" b="1" dirty="0">
              <a:latin typeface="Tahoma" panose="020B0604030504040204" pitchFamily="34" charset="0"/>
              <a:ea typeface="宋体" panose="02010600030101010101" pitchFamily="2" charset="-122"/>
            </a:endParaRPr>
          </a:p>
        </p:txBody>
      </p:sp>
      <p:sp>
        <p:nvSpPr>
          <p:cNvPr id="40964" name="矩形 70662"/>
          <p:cNvSpPr/>
          <p:nvPr/>
        </p:nvSpPr>
        <p:spPr>
          <a:xfrm>
            <a:off x="2711450" y="2442052"/>
            <a:ext cx="7795895" cy="915035"/>
          </a:xfrm>
          <a:prstGeom prst="rect">
            <a:avLst/>
          </a:prstGeom>
          <a:noFill/>
          <a:ln w="9525">
            <a:noFill/>
          </a:ln>
        </p:spPr>
        <p:txBody>
          <a:bodyPr wrap="none" anchor="ctr">
            <a:spAutoFit/>
          </a:bodyPr>
          <a:p>
            <a:pPr lvl="0" indent="0"/>
            <a:r>
              <a:rPr lang="en-US" altLang="zh-CN" dirty="0">
                <a:latin typeface="Tahoma" panose="020B0604030504040204" pitchFamily="34" charset="0"/>
                <a:ea typeface="宋体" panose="02010600030101010101" pitchFamily="2" charset="-122"/>
              </a:rPr>
              <a:t>①.</a:t>
            </a:r>
            <a:r>
              <a:rPr lang="zh-CN" altLang="en-US" dirty="0">
                <a:latin typeface="Tahoma" panose="020B0604030504040204" pitchFamily="34" charset="0"/>
                <a:ea typeface="宋体" panose="02010600030101010101" pitchFamily="2" charset="-122"/>
              </a:rPr>
              <a:t>地梁主筋与引下线柱主筋连接（检查地梁主筋与引下线主筋的焊接质量，</a:t>
            </a:r>
            <a:endParaRPr lang="zh-CN" altLang="en-US" dirty="0">
              <a:latin typeface="Tahoma" panose="020B0604030504040204" pitchFamily="34" charset="0"/>
              <a:ea typeface="宋体" panose="02010600030101010101" pitchFamily="2" charset="-122"/>
            </a:endParaRPr>
          </a:p>
          <a:p>
            <a:pPr lvl="0" indent="0"/>
            <a:r>
              <a:rPr lang="zh-CN" altLang="en-US" dirty="0">
                <a:latin typeface="Tahoma" panose="020B0604030504040204" pitchFamily="34" charset="0"/>
                <a:ea typeface="宋体" panose="02010600030101010101" pitchFamily="2" charset="-122"/>
              </a:rPr>
              <a:t>两条引下线主筋要与地梁主筋焊接，单面焊焊接长度应大于</a:t>
            </a:r>
            <a:r>
              <a:rPr lang="en-US" altLang="zh-CN" dirty="0">
                <a:latin typeface="Tahoma" panose="020B0604030504040204" pitchFamily="34" charset="0"/>
                <a:ea typeface="宋体" panose="02010600030101010101" pitchFamily="2" charset="-122"/>
              </a:rPr>
              <a:t>12d,</a:t>
            </a:r>
            <a:r>
              <a:rPr lang="zh-CN" altLang="en-US" dirty="0">
                <a:latin typeface="Tahoma" panose="020B0604030504040204" pitchFamily="34" charset="0"/>
                <a:ea typeface="宋体" panose="02010600030101010101" pitchFamily="2" charset="-122"/>
              </a:rPr>
              <a:t>双面焊焊接</a:t>
            </a:r>
            <a:endParaRPr lang="zh-CN" altLang="en-US" dirty="0">
              <a:latin typeface="Tahoma" panose="020B0604030504040204" pitchFamily="34" charset="0"/>
              <a:ea typeface="宋体" panose="02010600030101010101" pitchFamily="2" charset="-122"/>
            </a:endParaRPr>
          </a:p>
          <a:p>
            <a:pPr lvl="0" indent="0"/>
            <a:r>
              <a:rPr lang="zh-CN" altLang="en-US" dirty="0">
                <a:latin typeface="Tahoma" panose="020B0604030504040204" pitchFamily="34" charset="0"/>
                <a:ea typeface="宋体" panose="02010600030101010101" pitchFamily="2" charset="-122"/>
              </a:rPr>
              <a:t>长度大于</a:t>
            </a:r>
            <a:r>
              <a:rPr lang="en-US" altLang="zh-CN" dirty="0">
                <a:latin typeface="Tahoma" panose="020B0604030504040204" pitchFamily="34" charset="0"/>
                <a:ea typeface="宋体" panose="02010600030101010101" pitchFamily="2" charset="-122"/>
              </a:rPr>
              <a:t>6d</a:t>
            </a:r>
            <a:r>
              <a:rPr lang="zh-CN" altLang="en-US" dirty="0">
                <a:latin typeface="Tahoma" panose="020B0604030504040204" pitchFamily="34" charset="0"/>
                <a:ea typeface="宋体" panose="02010600030101010101" pitchFamily="2" charset="-122"/>
              </a:rPr>
              <a:t>）。</a:t>
            </a:r>
            <a:endParaRPr lang="zh-CN" altLang="en-US" dirty="0">
              <a:latin typeface="Tahoma" panose="020B0604030504040204" pitchFamily="34" charset="0"/>
              <a:ea typeface="宋体" panose="02010600030101010101" pitchFamily="2" charset="-122"/>
            </a:endParaRPr>
          </a:p>
        </p:txBody>
      </p:sp>
      <p:sp>
        <p:nvSpPr>
          <p:cNvPr id="40965" name="矩形 70663"/>
          <p:cNvSpPr/>
          <p:nvPr/>
        </p:nvSpPr>
        <p:spPr>
          <a:xfrm>
            <a:off x="2711450" y="3364231"/>
            <a:ext cx="7795895" cy="640715"/>
          </a:xfrm>
          <a:prstGeom prst="rect">
            <a:avLst/>
          </a:prstGeom>
          <a:noFill/>
          <a:ln w="9525">
            <a:noFill/>
          </a:ln>
        </p:spPr>
        <p:txBody>
          <a:bodyPr wrap="none" anchor="ctr">
            <a:spAutoFit/>
          </a:bodyPr>
          <a:p>
            <a:pPr lvl="0" indent="0"/>
            <a:r>
              <a:rPr lang="en-US" altLang="zh-CN" dirty="0">
                <a:latin typeface="Tahoma" panose="020B0604030504040204" pitchFamily="34" charset="0"/>
                <a:ea typeface="宋体" panose="02010600030101010101" pitchFamily="2" charset="-122"/>
              </a:rPr>
              <a:t>②.</a:t>
            </a:r>
            <a:r>
              <a:rPr lang="zh-CN" altLang="en-US" dirty="0">
                <a:latin typeface="Tahoma" panose="020B0604030504040204" pitchFamily="34" charset="0"/>
                <a:ea typeface="宋体" panose="02010600030101010101" pitchFamily="2" charset="-122"/>
              </a:rPr>
              <a:t>地梁与地梁之间主筋连接（检查地梁之间主筋焊接，地梁间主筋焊接无交</a:t>
            </a:r>
            <a:endParaRPr lang="zh-CN" altLang="en-US" dirty="0">
              <a:latin typeface="Tahoma" panose="020B0604030504040204" pitchFamily="34" charset="0"/>
              <a:ea typeface="宋体" panose="02010600030101010101" pitchFamily="2" charset="-122"/>
            </a:endParaRPr>
          </a:p>
          <a:p>
            <a:pPr lvl="0" indent="0"/>
            <a:r>
              <a:rPr lang="zh-CN" altLang="en-US" dirty="0">
                <a:latin typeface="Tahoma" panose="020B0604030504040204" pitchFamily="34" charset="0"/>
                <a:ea typeface="宋体" panose="02010600030101010101" pitchFamily="2" charset="-122"/>
              </a:rPr>
              <a:t>叉，单面焊焊接长度大于</a:t>
            </a:r>
            <a:r>
              <a:rPr lang="en-US" altLang="zh-CN" dirty="0">
                <a:latin typeface="Tahoma" panose="020B0604030504040204" pitchFamily="34" charset="0"/>
                <a:ea typeface="宋体" panose="02010600030101010101" pitchFamily="2" charset="-122"/>
              </a:rPr>
              <a:t>12d,</a:t>
            </a:r>
            <a:r>
              <a:rPr lang="zh-CN" altLang="en-US" dirty="0">
                <a:latin typeface="Tahoma" panose="020B0604030504040204" pitchFamily="34" charset="0"/>
                <a:ea typeface="宋体" panose="02010600030101010101" pitchFamily="2" charset="-122"/>
              </a:rPr>
              <a:t>双面焊焊接长度大于</a:t>
            </a:r>
            <a:r>
              <a:rPr lang="en-US" altLang="zh-CN" dirty="0">
                <a:latin typeface="Tahoma" panose="020B0604030504040204" pitchFamily="34" charset="0"/>
                <a:ea typeface="宋体" panose="02010600030101010101" pitchFamily="2" charset="-122"/>
              </a:rPr>
              <a:t>6d</a:t>
            </a:r>
            <a:r>
              <a:rPr lang="zh-CN" altLang="en-US" dirty="0">
                <a:latin typeface="Tahoma" panose="020B0604030504040204" pitchFamily="34" charset="0"/>
                <a:ea typeface="宋体" panose="02010600030101010101" pitchFamily="2" charset="-122"/>
              </a:rPr>
              <a:t>）。</a:t>
            </a:r>
            <a:endParaRPr lang="zh-CN" altLang="en-US" dirty="0">
              <a:latin typeface="Tahoma" panose="020B0604030504040204" pitchFamily="34" charset="0"/>
              <a:ea typeface="宋体" panose="02010600030101010101" pitchFamily="2" charset="-122"/>
            </a:endParaRPr>
          </a:p>
        </p:txBody>
      </p:sp>
      <p:sp>
        <p:nvSpPr>
          <p:cNvPr id="40966" name="矩形 70664"/>
          <p:cNvSpPr/>
          <p:nvPr/>
        </p:nvSpPr>
        <p:spPr>
          <a:xfrm>
            <a:off x="2700338" y="4011931"/>
            <a:ext cx="7884160" cy="640715"/>
          </a:xfrm>
          <a:prstGeom prst="rect">
            <a:avLst/>
          </a:prstGeom>
          <a:noFill/>
          <a:ln w="9525">
            <a:noFill/>
          </a:ln>
        </p:spPr>
        <p:txBody>
          <a:bodyPr wrap="none" anchor="ctr">
            <a:spAutoFit/>
          </a:bodyPr>
          <a:p>
            <a:pPr lvl="0" indent="0"/>
            <a:r>
              <a:rPr lang="en-US" altLang="zh-CN" dirty="0">
                <a:latin typeface="Tahoma" panose="020B0604030504040204" pitchFamily="34" charset="0"/>
                <a:ea typeface="宋体" panose="02010600030101010101" pitchFamily="2" charset="-122"/>
              </a:rPr>
              <a:t>③.</a:t>
            </a:r>
            <a:r>
              <a:rPr lang="zh-CN" altLang="en-US" dirty="0">
                <a:latin typeface="Tahoma" panose="020B0604030504040204" pitchFamily="34" charset="0"/>
                <a:ea typeface="宋体" panose="02010600030101010101" pitchFamily="2" charset="-122"/>
              </a:rPr>
              <a:t>短路环，（检查地梁主筋与箍筋焊接情况要求箍筋每隔</a:t>
            </a:r>
            <a:r>
              <a:rPr lang="en-US" altLang="zh-CN" dirty="0">
                <a:latin typeface="Tahoma" panose="020B0604030504040204" pitchFamily="34" charset="0"/>
                <a:ea typeface="宋体" panose="02010600030101010101" pitchFamily="2" charset="-122"/>
              </a:rPr>
              <a:t>6m</a:t>
            </a:r>
            <a:r>
              <a:rPr lang="zh-CN" altLang="en-US" dirty="0">
                <a:latin typeface="Tahoma" panose="020B0604030504040204" pitchFamily="34" charset="0"/>
                <a:ea typeface="宋体" panose="02010600030101010101" pitchFamily="2" charset="-122"/>
              </a:rPr>
              <a:t>应与主筋焊接，</a:t>
            </a:r>
            <a:endParaRPr lang="zh-CN" altLang="en-US" dirty="0">
              <a:latin typeface="Tahoma" panose="020B0604030504040204" pitchFamily="34" charset="0"/>
              <a:ea typeface="宋体" panose="02010600030101010101" pitchFamily="2" charset="-122"/>
            </a:endParaRPr>
          </a:p>
          <a:p>
            <a:pPr lvl="0" indent="0"/>
            <a:r>
              <a:rPr lang="zh-CN" altLang="en-US" dirty="0">
                <a:latin typeface="Tahoma" panose="020B0604030504040204" pitchFamily="34" charset="0"/>
                <a:ea typeface="宋体" panose="02010600030101010101" pitchFamily="2" charset="-122"/>
              </a:rPr>
              <a:t>    一般不大于</a:t>
            </a:r>
            <a:r>
              <a:rPr lang="en-US" altLang="zh-CN" dirty="0">
                <a:latin typeface="Tahoma" panose="020B0604030504040204" pitchFamily="34" charset="0"/>
                <a:ea typeface="宋体" panose="02010600030101010101" pitchFamily="2" charset="-122"/>
              </a:rPr>
              <a:t>6m</a:t>
            </a:r>
            <a:r>
              <a:rPr lang="zh-CN" altLang="en-US" dirty="0">
                <a:latin typeface="Tahoma" panose="020B0604030504040204" pitchFamily="34" charset="0"/>
                <a:ea typeface="宋体" panose="02010600030101010101" pitchFamily="2" charset="-122"/>
              </a:rPr>
              <a:t>）。</a:t>
            </a:r>
            <a:endParaRPr lang="zh-CN" altLang="en-US" dirty="0">
              <a:latin typeface="Tahoma" panose="020B0604030504040204" pitchFamily="34" charset="0"/>
              <a:ea typeface="宋体" panose="02010600030101010101" pitchFamily="2" charset="-122"/>
            </a:endParaRPr>
          </a:p>
        </p:txBody>
      </p:sp>
      <p:sp>
        <p:nvSpPr>
          <p:cNvPr id="40967" name="矩形 70665"/>
          <p:cNvSpPr/>
          <p:nvPr/>
        </p:nvSpPr>
        <p:spPr>
          <a:xfrm>
            <a:off x="2700338" y="4601369"/>
            <a:ext cx="7788910" cy="914400"/>
          </a:xfrm>
          <a:prstGeom prst="rect">
            <a:avLst/>
          </a:prstGeom>
          <a:noFill/>
          <a:ln w="9525">
            <a:noFill/>
          </a:ln>
        </p:spPr>
        <p:txBody>
          <a:bodyPr wrap="none" anchor="ctr">
            <a:spAutoFit/>
          </a:bodyPr>
          <a:p>
            <a:pPr lvl="0" indent="0"/>
            <a:r>
              <a:rPr lang="en-US" altLang="zh-CN" dirty="0">
                <a:latin typeface="Tahoma" panose="020B0604030504040204" pitchFamily="34" charset="0"/>
                <a:ea typeface="宋体" panose="02010600030101010101" pitchFamily="2" charset="-122"/>
              </a:rPr>
              <a:t>④</a:t>
            </a:r>
            <a:r>
              <a:rPr lang="zh-CN" altLang="en-US" dirty="0">
                <a:latin typeface="Tahoma" panose="020B0604030504040204" pitchFamily="34" charset="0"/>
                <a:ea typeface="宋体" panose="02010600030101010101" pitchFamily="2" charset="-122"/>
              </a:rPr>
              <a:t>预留电气接、检查首层基础是否按设计要求预留电气接地、要求在离地面</a:t>
            </a:r>
            <a:endParaRPr lang="zh-CN" altLang="en-US" dirty="0">
              <a:latin typeface="Tahoma" panose="020B0604030504040204" pitchFamily="34" charset="0"/>
              <a:ea typeface="宋体" panose="02010600030101010101" pitchFamily="2" charset="-122"/>
            </a:endParaRPr>
          </a:p>
          <a:p>
            <a:pPr lvl="0" indent="0"/>
            <a:r>
              <a:rPr lang="zh-CN" altLang="en-US" dirty="0">
                <a:latin typeface="Tahoma" panose="020B0604030504040204" pitchFamily="34" charset="0"/>
                <a:ea typeface="宋体" panose="02010600030101010101" pitchFamily="2" charset="-122"/>
              </a:rPr>
              <a:t>   约</a:t>
            </a:r>
            <a:r>
              <a:rPr lang="en-US" altLang="zh-CN" dirty="0">
                <a:latin typeface="Tahoma" panose="020B0604030504040204" pitchFamily="34" charset="0"/>
                <a:ea typeface="宋体" panose="02010600030101010101" pitchFamily="2" charset="-122"/>
              </a:rPr>
              <a:t>0.3m</a:t>
            </a:r>
            <a:r>
              <a:rPr lang="zh-CN" altLang="en-US" dirty="0">
                <a:latin typeface="Tahoma" panose="020B0604030504040204" pitchFamily="34" charset="0"/>
                <a:ea typeface="宋体" panose="02010600030101010101" pitchFamily="2" charset="-122"/>
              </a:rPr>
              <a:t>处用</a:t>
            </a:r>
            <a:r>
              <a:rPr lang="en-US" altLang="zh-CN" dirty="0">
                <a:latin typeface="Tahoma" panose="020B0604030504040204" pitchFamily="34" charset="0"/>
                <a:ea typeface="宋体" panose="02010600030101010101" pitchFamily="2" charset="-122"/>
              </a:rPr>
              <a:t>Φ12</a:t>
            </a:r>
            <a:r>
              <a:rPr lang="zh-CN" altLang="en-US" dirty="0">
                <a:latin typeface="Tahoma" panose="020B0604030504040204" pitchFamily="34" charset="0"/>
                <a:ea typeface="宋体" panose="02010600030101010101" pitchFamily="2" charset="-122"/>
              </a:rPr>
              <a:t>镀锌圆钢从用作防雷地的柱主筋焊接引出，引出长度大于</a:t>
            </a:r>
            <a:endParaRPr lang="zh-CN" altLang="en-US" dirty="0">
              <a:latin typeface="Tahoma" panose="020B0604030504040204" pitchFamily="34" charset="0"/>
              <a:ea typeface="宋体" panose="02010600030101010101" pitchFamily="2" charset="-122"/>
            </a:endParaRPr>
          </a:p>
          <a:p>
            <a:pPr lvl="0" indent="0"/>
            <a:r>
              <a:rPr lang="zh-CN" altLang="en-US" dirty="0">
                <a:latin typeface="Tahoma" panose="020B0604030504040204" pitchFamily="34" charset="0"/>
                <a:ea typeface="宋体" panose="02010600030101010101" pitchFamily="2" charset="-122"/>
              </a:rPr>
              <a:t>   </a:t>
            </a:r>
            <a:r>
              <a:rPr lang="en-US" altLang="zh-CN" dirty="0">
                <a:latin typeface="Tahoma" panose="020B0604030504040204" pitchFamily="34" charset="0"/>
                <a:ea typeface="宋体" panose="02010600030101010101" pitchFamily="2" charset="-122"/>
              </a:rPr>
              <a:t>0. 2m</a:t>
            </a:r>
            <a:r>
              <a:rPr lang="zh-CN" altLang="en-US" dirty="0">
                <a:latin typeface="Tahoma" panose="020B0604030504040204" pitchFamily="34" charset="0"/>
                <a:ea typeface="宋体" panose="02010600030101010101" pitchFamily="2" charset="-122"/>
              </a:rPr>
              <a:t>。</a:t>
            </a:r>
            <a:endParaRPr lang="zh-CN" altLang="en-US" dirty="0">
              <a:latin typeface="Tahoma" panose="020B0604030504040204" pitchFamily="34" charset="0"/>
              <a:ea typeface="宋体" panose="02010600030101010101" pitchFamily="2" charset="-122"/>
            </a:endParaRPr>
          </a:p>
        </p:txBody>
      </p:sp>
      <p:sp>
        <p:nvSpPr>
          <p:cNvPr id="40968" name="矩形 70666"/>
          <p:cNvSpPr/>
          <p:nvPr/>
        </p:nvSpPr>
        <p:spPr>
          <a:xfrm>
            <a:off x="2640013" y="5524818"/>
            <a:ext cx="7764145" cy="640715"/>
          </a:xfrm>
          <a:prstGeom prst="rect">
            <a:avLst/>
          </a:prstGeom>
          <a:noFill/>
          <a:ln w="9525">
            <a:noFill/>
          </a:ln>
        </p:spPr>
        <p:txBody>
          <a:bodyPr wrap="none" anchor="ctr">
            <a:spAutoFit/>
          </a:bodyPr>
          <a:p>
            <a:pPr lvl="0" indent="0"/>
            <a:r>
              <a:rPr lang="en-US" altLang="zh-CN" dirty="0">
                <a:latin typeface="Tahoma" panose="020B0604030504040204" pitchFamily="34" charset="0"/>
                <a:ea typeface="宋体" panose="02010600030101010101" pitchFamily="2" charset="-122"/>
              </a:rPr>
              <a:t> ⑤.</a:t>
            </a:r>
            <a:r>
              <a:rPr lang="zh-CN" altLang="en-US" dirty="0">
                <a:latin typeface="Tahoma" panose="020B0604030504040204" pitchFamily="34" charset="0"/>
                <a:ea typeface="宋体" panose="02010600030101010101" pitchFamily="2" charset="-122"/>
              </a:rPr>
              <a:t>接地体电阻值（一般根据设计要求，自然接地体的一般要求小于</a:t>
            </a:r>
            <a:r>
              <a:rPr lang="en-US" altLang="zh-CN" dirty="0">
                <a:latin typeface="Tahoma" panose="020B0604030504040204" pitchFamily="34" charset="0"/>
                <a:ea typeface="宋体" panose="02010600030101010101" pitchFamily="2" charset="-122"/>
              </a:rPr>
              <a:t>4Ω</a:t>
            </a:r>
            <a:r>
              <a:rPr lang="zh-CN" altLang="en-US" dirty="0">
                <a:latin typeface="Tahoma" panose="020B0604030504040204" pitchFamily="34" charset="0"/>
                <a:ea typeface="宋体" panose="02010600030101010101" pitchFamily="2" charset="-122"/>
              </a:rPr>
              <a:t>人工</a:t>
            </a:r>
            <a:endParaRPr lang="zh-CN" altLang="en-US" dirty="0">
              <a:latin typeface="Tahoma" panose="020B0604030504040204" pitchFamily="34" charset="0"/>
              <a:ea typeface="宋体" panose="02010600030101010101" pitchFamily="2" charset="-122"/>
            </a:endParaRPr>
          </a:p>
          <a:p>
            <a:pPr lvl="0" indent="0"/>
            <a:r>
              <a:rPr lang="zh-CN" altLang="en-US" dirty="0">
                <a:latin typeface="Tahoma" panose="020B0604030504040204" pitchFamily="34" charset="0"/>
                <a:ea typeface="宋体" panose="02010600030101010101" pitchFamily="2" charset="-122"/>
              </a:rPr>
              <a:t>    接地体的一、二类</a:t>
            </a:r>
            <a:r>
              <a:rPr lang="en-US" altLang="zh-CN" dirty="0">
                <a:latin typeface="Tahoma" panose="020B0604030504040204" pitchFamily="34" charset="0"/>
                <a:ea typeface="宋体" panose="02010600030101010101" pitchFamily="2" charset="-122"/>
              </a:rPr>
              <a:t>≤10Ω</a:t>
            </a:r>
            <a:r>
              <a:rPr lang="zh-CN" altLang="en-US" dirty="0">
                <a:latin typeface="Tahoma" panose="020B0604030504040204" pitchFamily="34" charset="0"/>
                <a:ea typeface="宋体" panose="02010600030101010101" pitchFamily="2" charset="-122"/>
              </a:rPr>
              <a:t>，三类</a:t>
            </a:r>
            <a:r>
              <a:rPr lang="en-US" altLang="zh-CN" dirty="0">
                <a:latin typeface="Tahoma" panose="020B0604030504040204" pitchFamily="34" charset="0"/>
                <a:ea typeface="宋体" panose="02010600030101010101" pitchFamily="2" charset="-122"/>
              </a:rPr>
              <a:t>≤30Ω</a:t>
            </a:r>
            <a:r>
              <a:rPr lang="zh-CN" altLang="en-US" dirty="0">
                <a:latin typeface="Tahoma" panose="020B0604030504040204" pitchFamily="34" charset="0"/>
                <a:ea typeface="宋体" panose="02010600030101010101" pitchFamily="2" charset="-122"/>
              </a:rPr>
              <a:t>。</a:t>
            </a:r>
            <a:endParaRPr lang="zh-CN" altLang="en-US" dirty="0">
              <a:latin typeface="Tahoma" panose="020B0604030504040204" pitchFamily="34" charset="0"/>
              <a:ea typeface="宋体" panose="02010600030101010101" pitchFamily="2" charset="-122"/>
            </a:endParaRPr>
          </a:p>
        </p:txBody>
      </p:sp>
    </p:spTree>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标题 71681"/>
          <p:cNvSpPr>
            <a:spLocks noGrp="1"/>
          </p:cNvSpPr>
          <p:nvPr>
            <p:ph type="title"/>
          </p:nvPr>
        </p:nvSpPr>
        <p:spPr>
          <a:xfrm>
            <a:off x="2674938" y="115888"/>
            <a:ext cx="7793038" cy="1462088"/>
          </a:xfrm>
        </p:spPr>
        <p:txBody>
          <a:bodyPr anchor="ctr" anchorCtr="1"/>
          <a:p>
            <a:pPr fontAlgn="base"/>
            <a:endParaRPr lang="zh-CN" altLang="en-US" sz="2800" b="1" strike="noStrike" noProof="1" dirty="0"/>
          </a:p>
        </p:txBody>
      </p:sp>
      <p:sp>
        <p:nvSpPr>
          <p:cNvPr id="71683" name="文本占位符 71682"/>
          <p:cNvSpPr>
            <a:spLocks noGrp="1"/>
          </p:cNvSpPr>
          <p:nvPr>
            <p:ph idx="1"/>
          </p:nvPr>
        </p:nvSpPr>
        <p:spPr/>
        <p:txBody>
          <a:bodyPr/>
          <a:p>
            <a:pPr fontAlgn="base"/>
            <a:endParaRPr strike="noStrike" noProof="1" dirty="0"/>
          </a:p>
        </p:txBody>
      </p:sp>
      <p:sp>
        <p:nvSpPr>
          <p:cNvPr id="41987" name="矩形 71685"/>
          <p:cNvSpPr/>
          <p:nvPr/>
        </p:nvSpPr>
        <p:spPr>
          <a:xfrm>
            <a:off x="2711450" y="2205197"/>
            <a:ext cx="1779270" cy="366395"/>
          </a:xfrm>
          <a:prstGeom prst="rect">
            <a:avLst/>
          </a:prstGeom>
          <a:noFill/>
          <a:ln w="9525">
            <a:noFill/>
          </a:ln>
        </p:spPr>
        <p:txBody>
          <a:bodyPr wrap="none" anchor="ctr">
            <a:spAutoFit/>
          </a:bodyPr>
          <a:p>
            <a:pPr lvl="0" indent="0"/>
            <a:r>
              <a:rPr lang="en-US" altLang="zh-CN" b="1" dirty="0">
                <a:latin typeface="Tahoma" panose="020B0604030504040204" pitchFamily="34" charset="0"/>
                <a:ea typeface="宋体" panose="02010600030101010101" pitchFamily="2" charset="-122"/>
              </a:rPr>
              <a:t>4.</a:t>
            </a:r>
            <a:r>
              <a:rPr lang="zh-CN" altLang="en-US" b="1" dirty="0">
                <a:latin typeface="Tahoma" panose="020B0604030504040204" pitchFamily="34" charset="0"/>
                <a:ea typeface="宋体" panose="02010600030101010101" pitchFamily="2" charset="-122"/>
              </a:rPr>
              <a:t>引下线的检测</a:t>
            </a:r>
            <a:endParaRPr lang="zh-CN" altLang="en-US" b="1" dirty="0">
              <a:latin typeface="Tahoma" panose="020B0604030504040204" pitchFamily="34" charset="0"/>
              <a:ea typeface="宋体" panose="02010600030101010101" pitchFamily="2" charset="-122"/>
            </a:endParaRPr>
          </a:p>
        </p:txBody>
      </p:sp>
      <p:sp>
        <p:nvSpPr>
          <p:cNvPr id="41988" name="矩形 71686"/>
          <p:cNvSpPr/>
          <p:nvPr/>
        </p:nvSpPr>
        <p:spPr>
          <a:xfrm>
            <a:off x="2773363" y="2591277"/>
            <a:ext cx="1447800" cy="365760"/>
          </a:xfrm>
          <a:prstGeom prst="rect">
            <a:avLst/>
          </a:prstGeom>
          <a:noFill/>
          <a:ln w="9525">
            <a:noFill/>
          </a:ln>
        </p:spPr>
        <p:txBody>
          <a:bodyPr wrap="none" anchor="ctr">
            <a:spAutoFit/>
          </a:bodyPr>
          <a:p>
            <a:pPr lvl="0" indent="0"/>
            <a:r>
              <a:rPr lang="en-US" altLang="zh-CN" b="1" dirty="0">
                <a:latin typeface="宋体" panose="02010600030101010101" pitchFamily="2" charset="-122"/>
                <a:ea typeface="Times New Roman" panose="02020603050405020304" pitchFamily="18" charset="0"/>
              </a:rPr>
              <a:t>⑴.</a:t>
            </a:r>
            <a:r>
              <a:rPr lang="zh-CN" altLang="en-US" b="1" dirty="0">
                <a:latin typeface="宋体" panose="02010600030101010101" pitchFamily="2" charset="-122"/>
                <a:ea typeface="Times New Roman" panose="02020603050405020304" pitchFamily="18" charset="0"/>
              </a:rPr>
              <a:t>检测内容</a:t>
            </a:r>
            <a:endParaRPr lang="zh-CN" altLang="en-US" dirty="0">
              <a:latin typeface="Arial" panose="020B0604020202020204" pitchFamily="34" charset="0"/>
              <a:ea typeface="宋体" panose="02010600030101010101" pitchFamily="2" charset="-122"/>
            </a:endParaRPr>
          </a:p>
        </p:txBody>
      </p:sp>
      <p:graphicFrame>
        <p:nvGraphicFramePr>
          <p:cNvPr id="71688" name="表格 71687"/>
          <p:cNvGraphicFramePr/>
          <p:nvPr/>
        </p:nvGraphicFramePr>
        <p:xfrm>
          <a:off x="2855913" y="2997200"/>
          <a:ext cx="6121400" cy="2879725"/>
        </p:xfrm>
        <a:graphic>
          <a:graphicData uri="http://schemas.openxmlformats.org/drawingml/2006/table">
            <a:tbl>
              <a:tblPr/>
              <a:tblGrid>
                <a:gridCol w="455930"/>
                <a:gridCol w="2880995"/>
                <a:gridCol w="654050"/>
                <a:gridCol w="2130425"/>
              </a:tblGrid>
              <a:tr h="960438">
                <a:tc>
                  <a:txBody>
                    <a:bodyPr/>
                    <a:p>
                      <a:pPr marL="0" lvl="0" indent="0">
                        <a:spcBef>
                          <a:spcPct val="0"/>
                        </a:spcBef>
                        <a:buClr>
                          <a:srgbClr val="000000"/>
                        </a:buClr>
                        <a:buNone/>
                      </a:pPr>
                      <a:endParaRPr lang="en-US" altLang="zh-CN" sz="1800" b="1" dirty="0">
                        <a:latin typeface="宋体" panose="02010600030101010101" pitchFamily="2" charset="-122"/>
                        <a:ea typeface="Times New Roman" panose="02020603050405020304" pitchFamily="18" charset="0"/>
                      </a:endParaRPr>
                    </a:p>
                    <a:p>
                      <a:pPr marL="0" lvl="0" indent="0" eaLnBrk="0" hangingPunc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项</a:t>
                      </a:r>
                      <a:endParaRPr lang="zh-CN" altLang="en-US" sz="1800" b="1" dirty="0">
                        <a:latin typeface="Times New Roman" panose="02020603050405020304" pitchFamily="18" charset="0"/>
                        <a:ea typeface="Times New Roman" panose="02020603050405020304" pitchFamily="18" charset="0"/>
                      </a:endParaRPr>
                    </a:p>
                    <a:p>
                      <a:pPr marL="0" lvl="0" indent="0" eaLnBrk="0" hangingPunc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目</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内  容</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项</a:t>
                      </a:r>
                      <a:endParaRPr lang="zh-CN" altLang="en-US" sz="1800" b="1" dirty="0">
                        <a:latin typeface="Times New Roman" panose="02020603050405020304" pitchFamily="18" charset="0"/>
                        <a:ea typeface="Times New Roman" panose="02020603050405020304" pitchFamily="18" charset="0"/>
                      </a:endParaRPr>
                    </a:p>
                    <a:p>
                      <a:pPr marL="0" lvl="0" indent="0" eaLnBrk="0" hangingPunc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目</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内  容</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84175">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1</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引下线焊接</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6</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buNone/>
                      </a:pP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84175">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2</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短路环</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7</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buNone/>
                      </a:pP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84175">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3</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电气预留接地</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8</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buNone/>
                      </a:pP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82587">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4</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buNone/>
                      </a:pP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9</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buNone/>
                      </a:pP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84175">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5</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buNone/>
                      </a:pP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en-US" altLang="zh-CN" sz="1800" b="1">
                          <a:latin typeface="Arial" panose="020B0604020202020204" pitchFamily="34" charset="0"/>
                          <a:ea typeface="宋体" panose="02010600030101010101" pitchFamily="2" charset="-122"/>
                        </a:rPr>
                        <a:t>10</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buNone/>
                      </a:pP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标题 72705"/>
          <p:cNvSpPr>
            <a:spLocks noGrp="1"/>
          </p:cNvSpPr>
          <p:nvPr>
            <p:ph type="title"/>
          </p:nvPr>
        </p:nvSpPr>
        <p:spPr>
          <a:xfrm>
            <a:off x="2674938" y="115888"/>
            <a:ext cx="7793038" cy="1462088"/>
          </a:xfrm>
        </p:spPr>
        <p:txBody>
          <a:bodyPr anchor="ctr" anchorCtr="1"/>
          <a:p>
            <a:pPr fontAlgn="base"/>
            <a:endParaRPr lang="zh-CN" altLang="en-US" sz="2800" b="1" strike="noStrike" noProof="1" dirty="0"/>
          </a:p>
        </p:txBody>
      </p:sp>
      <p:sp>
        <p:nvSpPr>
          <p:cNvPr id="72707" name="文本占位符 72706"/>
          <p:cNvSpPr>
            <a:spLocks noGrp="1"/>
          </p:cNvSpPr>
          <p:nvPr>
            <p:ph idx="1"/>
          </p:nvPr>
        </p:nvSpPr>
        <p:spPr/>
        <p:txBody>
          <a:bodyPr/>
          <a:p>
            <a:pPr fontAlgn="base"/>
            <a:endParaRPr strike="noStrike" noProof="1" dirty="0"/>
          </a:p>
        </p:txBody>
      </p:sp>
      <p:sp>
        <p:nvSpPr>
          <p:cNvPr id="43011" name="矩形 72709"/>
          <p:cNvSpPr/>
          <p:nvPr/>
        </p:nvSpPr>
        <p:spPr>
          <a:xfrm>
            <a:off x="2711450" y="2205514"/>
            <a:ext cx="1447800" cy="365760"/>
          </a:xfrm>
          <a:prstGeom prst="rect">
            <a:avLst/>
          </a:prstGeom>
          <a:noFill/>
          <a:ln w="9525">
            <a:noFill/>
          </a:ln>
        </p:spPr>
        <p:txBody>
          <a:bodyPr wrap="none" anchor="ctr">
            <a:spAutoFit/>
          </a:bodyPr>
          <a:p>
            <a:pPr lvl="0" indent="0"/>
            <a:r>
              <a:rPr lang="en-US" altLang="zh-CN" b="1" dirty="0">
                <a:latin typeface="宋体" panose="02010600030101010101" pitchFamily="2" charset="-122"/>
                <a:ea typeface="Times New Roman" panose="02020603050405020304" pitchFamily="18" charset="0"/>
              </a:rPr>
              <a:t>⑵.</a:t>
            </a:r>
            <a:r>
              <a:rPr lang="zh-CN" altLang="en-US" b="1" dirty="0">
                <a:latin typeface="宋体" panose="02010600030101010101" pitchFamily="2" charset="-122"/>
                <a:ea typeface="Times New Roman" panose="02020603050405020304" pitchFamily="18" charset="0"/>
              </a:rPr>
              <a:t>填写说明</a:t>
            </a:r>
            <a:endParaRPr lang="zh-CN" altLang="en-US" dirty="0">
              <a:latin typeface="Arial" panose="020B0604020202020204" pitchFamily="34" charset="0"/>
              <a:ea typeface="宋体" panose="02010600030101010101" pitchFamily="2" charset="-122"/>
            </a:endParaRPr>
          </a:p>
        </p:txBody>
      </p:sp>
      <p:graphicFrame>
        <p:nvGraphicFramePr>
          <p:cNvPr id="72711" name="表格 72710"/>
          <p:cNvGraphicFramePr/>
          <p:nvPr/>
        </p:nvGraphicFramePr>
        <p:xfrm>
          <a:off x="2495550" y="2708275"/>
          <a:ext cx="7487920" cy="3600450"/>
        </p:xfrm>
        <a:graphic>
          <a:graphicData uri="http://schemas.openxmlformats.org/drawingml/2006/table">
            <a:tbl>
              <a:tblPr/>
              <a:tblGrid>
                <a:gridCol w="411480"/>
                <a:gridCol w="1581150"/>
                <a:gridCol w="5495290"/>
              </a:tblGrid>
              <a:tr h="973138">
                <a:tc>
                  <a:txBody>
                    <a:bodyPr/>
                    <a:p>
                      <a:pPr marL="0" lvl="0" indent="0">
                        <a:spcBef>
                          <a:spcPct val="0"/>
                        </a:spcBef>
                        <a:buClr>
                          <a:srgbClr val="000000"/>
                        </a:buClr>
                        <a:buNone/>
                      </a:pPr>
                      <a:endParaRPr lang="en-US" altLang="zh-CN" sz="1800" b="1" dirty="0">
                        <a:latin typeface="宋体" panose="02010600030101010101" pitchFamily="2" charset="-122"/>
                        <a:ea typeface="Times New Roman" panose="02020603050405020304" pitchFamily="18" charset="0"/>
                      </a:endParaRPr>
                    </a:p>
                    <a:p>
                      <a:pPr marL="0" lvl="0" indent="0" eaLnBrk="0" hangingPunc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项</a:t>
                      </a:r>
                      <a:endParaRPr lang="zh-CN" altLang="en-US" sz="1800" b="1" dirty="0">
                        <a:latin typeface="Times New Roman" panose="02020603050405020304" pitchFamily="18" charset="0"/>
                        <a:ea typeface="Times New Roman" panose="02020603050405020304" pitchFamily="18" charset="0"/>
                      </a:endParaRPr>
                    </a:p>
                    <a:p>
                      <a:pPr marL="0" lvl="0" indent="0" eaLnBrk="0" hangingPunc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目</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内  容</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检测栏填写方法及数据要求</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73137">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1</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引下线焊接</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检查引下线连接质量：柱筋引下线选定对角的两根主筋，由承台、地梁至天面与避雷带连接，中间搭接符合要求，搭接处焊接要平滑</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81038">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2</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短路环</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要求用作防雷引下线柱筋每层至少有一个箍筋与柱主筋相焊接</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73137">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3</a:t>
                      </a:r>
                      <a:endParaRPr lang="zh-CN" altLang="en-US" sz="1800" b="1">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电气预留接地</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检查首层及各层是否按设计要求预留电气接地。要求在离地面约</a:t>
                      </a:r>
                      <a:r>
                        <a:rPr lang="en-US" altLang="zh-CN" sz="1800" b="1" dirty="0">
                          <a:latin typeface="宋体" panose="02010600030101010101" pitchFamily="2" charset="-122"/>
                          <a:ea typeface="Times New Roman" panose="02020603050405020304" pitchFamily="18" charset="0"/>
                        </a:rPr>
                        <a:t>0.3</a:t>
                      </a:r>
                      <a:r>
                        <a:rPr lang="zh-CN" altLang="en-US" sz="1800" b="1" dirty="0">
                          <a:latin typeface="宋体" panose="02010600030101010101" pitchFamily="2" charset="-122"/>
                          <a:ea typeface="Times New Roman" panose="02020603050405020304" pitchFamily="18" charset="0"/>
                        </a:rPr>
                        <a:t>米处用</a:t>
                      </a:r>
                      <a:r>
                        <a:rPr lang="en-US" altLang="zh-CN" sz="1800" b="1">
                          <a:latin typeface="Times New Roman" panose="02020603050405020304" pitchFamily="18" charset="0"/>
                          <a:ea typeface="Times New Roman" panose="02020603050405020304" pitchFamily="18" charset="0"/>
                        </a:rPr>
                        <a:t>Φ12</a:t>
                      </a:r>
                      <a:r>
                        <a:rPr lang="zh-CN" altLang="en-US" sz="1800" b="1" dirty="0">
                          <a:latin typeface="Times New Roman" panose="02020603050405020304" pitchFamily="18" charset="0"/>
                          <a:ea typeface="Times New Roman" panose="02020603050405020304" pitchFamily="18" charset="0"/>
                        </a:rPr>
                        <a:t>镀锌圆钢从用作防雷接地的柱主筋焊接引出，引出长度＞</a:t>
                      </a:r>
                      <a:r>
                        <a:rPr lang="en-US" altLang="zh-CN" sz="1800" b="1">
                          <a:latin typeface="Times New Roman" panose="02020603050405020304" pitchFamily="18" charset="0"/>
                          <a:ea typeface="Times New Roman" panose="02020603050405020304" pitchFamily="18" charset="0"/>
                        </a:rPr>
                        <a:t>0.2</a:t>
                      </a:r>
                      <a:r>
                        <a:rPr lang="zh-CN" altLang="en-US" sz="1800" b="1" dirty="0">
                          <a:latin typeface="Times New Roman" panose="02020603050405020304" pitchFamily="18" charset="0"/>
                          <a:ea typeface="Times New Roman" panose="02020603050405020304" pitchFamily="18" charset="0"/>
                        </a:rPr>
                        <a:t>米</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标题 73729"/>
          <p:cNvSpPr>
            <a:spLocks noGrp="1"/>
          </p:cNvSpPr>
          <p:nvPr>
            <p:ph type="title"/>
          </p:nvPr>
        </p:nvSpPr>
        <p:spPr>
          <a:xfrm>
            <a:off x="2674938" y="115888"/>
            <a:ext cx="7793038" cy="1462088"/>
          </a:xfrm>
        </p:spPr>
        <p:txBody>
          <a:bodyPr anchor="ctr" anchorCtr="1"/>
          <a:p>
            <a:pPr fontAlgn="base"/>
            <a:endParaRPr lang="zh-CN" altLang="en-US" sz="2800" b="1" strike="noStrike" noProof="1" dirty="0"/>
          </a:p>
        </p:txBody>
      </p:sp>
      <p:sp>
        <p:nvSpPr>
          <p:cNvPr id="73731" name="文本占位符 73730"/>
          <p:cNvSpPr>
            <a:spLocks noGrp="1"/>
          </p:cNvSpPr>
          <p:nvPr>
            <p:ph idx="1"/>
          </p:nvPr>
        </p:nvSpPr>
        <p:spPr>
          <a:xfrm>
            <a:off x="1767840" y="2035810"/>
            <a:ext cx="8229600" cy="4525963"/>
          </a:xfrm>
        </p:spPr>
        <p:txBody>
          <a:bodyPr/>
          <a:p>
            <a:pPr fontAlgn="base"/>
            <a:endParaRPr strike="noStrike" noProof="1" dirty="0"/>
          </a:p>
        </p:txBody>
      </p:sp>
      <p:sp>
        <p:nvSpPr>
          <p:cNvPr id="44035" name="矩形 73733"/>
          <p:cNvSpPr/>
          <p:nvPr/>
        </p:nvSpPr>
        <p:spPr>
          <a:xfrm>
            <a:off x="2782888" y="2205197"/>
            <a:ext cx="2233612" cy="366395"/>
          </a:xfrm>
          <a:prstGeom prst="rect">
            <a:avLst/>
          </a:prstGeom>
          <a:noFill/>
          <a:ln w="9525">
            <a:noFill/>
          </a:ln>
        </p:spPr>
        <p:txBody>
          <a:bodyPr anchor="ctr">
            <a:spAutoFit/>
          </a:bodyPr>
          <a:p>
            <a:pPr lvl="0" indent="0"/>
            <a:r>
              <a:rPr lang="en-US" altLang="zh-CN" b="1" dirty="0">
                <a:latin typeface="Tahoma" panose="020B0604030504040204" pitchFamily="34" charset="0"/>
                <a:ea typeface="宋体" panose="02010600030101010101" pitchFamily="2" charset="-122"/>
              </a:rPr>
              <a:t>⑶.</a:t>
            </a:r>
            <a:r>
              <a:rPr lang="zh-CN" altLang="en-US" b="1" dirty="0">
                <a:latin typeface="Tahoma" panose="020B0604030504040204" pitchFamily="34" charset="0"/>
                <a:ea typeface="宋体" panose="02010600030101010101" pitchFamily="2" charset="-122"/>
              </a:rPr>
              <a:t>主要检测要点</a:t>
            </a:r>
            <a:endParaRPr lang="zh-CN" altLang="en-US" b="1" dirty="0">
              <a:latin typeface="Tahoma" panose="020B0604030504040204" pitchFamily="34" charset="0"/>
              <a:ea typeface="宋体" panose="02010600030101010101" pitchFamily="2" charset="-122"/>
            </a:endParaRPr>
          </a:p>
        </p:txBody>
      </p:sp>
      <p:sp>
        <p:nvSpPr>
          <p:cNvPr id="44036" name="矩形 73734"/>
          <p:cNvSpPr/>
          <p:nvPr/>
        </p:nvSpPr>
        <p:spPr>
          <a:xfrm>
            <a:off x="2855913" y="2500948"/>
            <a:ext cx="7726680" cy="640080"/>
          </a:xfrm>
          <a:prstGeom prst="rect">
            <a:avLst/>
          </a:prstGeom>
          <a:noFill/>
          <a:ln w="9525">
            <a:noFill/>
          </a:ln>
        </p:spPr>
        <p:txBody>
          <a:bodyPr wrap="none" anchor="ctr">
            <a:spAutoFit/>
          </a:bodyPr>
          <a:p>
            <a:pPr lvl="0" indent="0"/>
            <a:r>
              <a:rPr lang="zh-CN" altLang="en-US" dirty="0">
                <a:latin typeface="Tahoma" panose="020B0604030504040204" pitchFamily="34" charset="0"/>
                <a:ea typeface="宋体" panose="02010600030101010101" pitchFamily="2" charset="-122"/>
              </a:rPr>
              <a:t>引下线的布置、组数、间隔、位置，框架结构建筑应利用柱筋做引下线，非</a:t>
            </a:r>
            <a:endParaRPr lang="zh-CN" altLang="en-US" dirty="0">
              <a:latin typeface="Tahoma" panose="020B0604030504040204" pitchFamily="34" charset="0"/>
              <a:ea typeface="宋体" panose="02010600030101010101" pitchFamily="2" charset="-122"/>
            </a:endParaRPr>
          </a:p>
          <a:p>
            <a:pPr lvl="0" indent="0"/>
            <a:r>
              <a:rPr lang="zh-CN" altLang="en-US" dirty="0">
                <a:latin typeface="Tahoma" panose="020B0604030504040204" pitchFamily="34" charset="0"/>
                <a:ea typeface="宋体" panose="02010600030101010101" pitchFamily="2" charset="-122"/>
              </a:rPr>
              <a:t>   框架结构建筑的引下线在建筑物四角对称敷设，分别为以下</a:t>
            </a:r>
            <a:r>
              <a:rPr lang="en-US" altLang="zh-CN" dirty="0">
                <a:latin typeface="Tahoma" panose="020B0604030504040204" pitchFamily="34" charset="0"/>
                <a:ea typeface="宋体" panose="02010600030101010101" pitchFamily="2" charset="-122"/>
              </a:rPr>
              <a:t>7</a:t>
            </a:r>
            <a:r>
              <a:rPr lang="zh-CN" altLang="en-US" dirty="0">
                <a:latin typeface="Tahoma" panose="020B0604030504040204" pitchFamily="34" charset="0"/>
                <a:ea typeface="宋体" panose="02010600030101010101" pitchFamily="2" charset="-122"/>
              </a:rPr>
              <a:t>个方面：</a:t>
            </a:r>
            <a:endParaRPr lang="zh-CN" altLang="en-US" dirty="0">
              <a:latin typeface="Tahoma" panose="020B0604030504040204" pitchFamily="34" charset="0"/>
              <a:ea typeface="宋体" panose="02010600030101010101" pitchFamily="2" charset="-122"/>
            </a:endParaRPr>
          </a:p>
        </p:txBody>
      </p:sp>
      <p:sp>
        <p:nvSpPr>
          <p:cNvPr id="44037" name="矩形 73735"/>
          <p:cNvSpPr/>
          <p:nvPr/>
        </p:nvSpPr>
        <p:spPr>
          <a:xfrm>
            <a:off x="2566988" y="3068796"/>
            <a:ext cx="7430135" cy="366395"/>
          </a:xfrm>
          <a:prstGeom prst="rect">
            <a:avLst/>
          </a:prstGeom>
          <a:noFill/>
          <a:ln w="9525">
            <a:noFill/>
          </a:ln>
        </p:spPr>
        <p:txBody>
          <a:bodyPr wrap="none" anchor="ctr">
            <a:spAutoFit/>
          </a:bodyPr>
          <a:p>
            <a:pPr lvl="0" indent="0"/>
            <a:r>
              <a:rPr lang="en-US" altLang="zh-CN" dirty="0">
                <a:latin typeface="Tahoma" panose="020B0604030504040204" pitchFamily="34" charset="0"/>
                <a:ea typeface="宋体" panose="02010600030101010101" pitchFamily="2" charset="-122"/>
              </a:rPr>
              <a:t>①.“</a:t>
            </a:r>
            <a:r>
              <a:rPr lang="zh-CN" altLang="en-US" dirty="0">
                <a:latin typeface="Tahoma" panose="020B0604030504040204" pitchFamily="34" charset="0"/>
                <a:ea typeface="宋体" panose="02010600030101010101" pitchFamily="2" charset="-122"/>
              </a:rPr>
              <a:t>规范”规定，引下线一般采用圆钢或扁钢，其尺寸不小于下列数值：</a:t>
            </a:r>
            <a:endParaRPr lang="zh-CN" altLang="en-US" dirty="0">
              <a:latin typeface="Tahoma" panose="020B0604030504040204" pitchFamily="34" charset="0"/>
              <a:ea typeface="宋体" panose="02010600030101010101" pitchFamily="2" charset="-122"/>
            </a:endParaRPr>
          </a:p>
        </p:txBody>
      </p:sp>
      <p:sp>
        <p:nvSpPr>
          <p:cNvPr id="44038" name="矩形 73736"/>
          <p:cNvSpPr/>
          <p:nvPr/>
        </p:nvSpPr>
        <p:spPr>
          <a:xfrm>
            <a:off x="-1898014" y="3429953"/>
            <a:ext cx="12330430" cy="1737995"/>
          </a:xfrm>
          <a:prstGeom prst="rect">
            <a:avLst/>
          </a:prstGeom>
          <a:noFill/>
          <a:ln w="9525">
            <a:noFill/>
          </a:ln>
        </p:spPr>
        <p:txBody>
          <a:bodyPr wrap="none" anchor="ctr">
            <a:spAutoFit/>
          </a:bodyPr>
          <a:p>
            <a:pPr lvl="0" indent="0" algn="ctr"/>
            <a:r>
              <a:rPr lang="zh-CN" altLang="en-US" dirty="0">
                <a:latin typeface="Tahoma" panose="020B0604030504040204" pitchFamily="34" charset="0"/>
                <a:ea typeface="宋体" panose="02010600030101010101" pitchFamily="2" charset="-122"/>
              </a:rPr>
              <a:t>圆钢直径为</a:t>
            </a:r>
            <a:r>
              <a:rPr lang="en-US" altLang="zh-CN">
                <a:latin typeface="Tahoma" panose="020B0604030504040204" pitchFamily="34" charset="0"/>
                <a:ea typeface="宋体" panose="02010600030101010101" pitchFamily="2" charset="-122"/>
              </a:rPr>
              <a:t>8mm</a:t>
            </a:r>
            <a:endParaRPr lang="en-US" altLang="zh-CN">
              <a:latin typeface="Tahoma" panose="020B0604030504040204" pitchFamily="34" charset="0"/>
              <a:ea typeface="宋体" panose="02010600030101010101" pitchFamily="2" charset="-122"/>
            </a:endParaRPr>
          </a:p>
          <a:p>
            <a:pPr lvl="0" indent="0" algn="ctr"/>
            <a:r>
              <a:rPr lang="en-US" altLang="zh-CN" dirty="0">
                <a:latin typeface="Tahoma" panose="020B0604030504040204" pitchFamily="34" charset="0"/>
                <a:ea typeface="宋体" panose="02010600030101010101" pitchFamily="2" charset="-122"/>
              </a:rPr>
              <a:t>  </a:t>
            </a:r>
            <a:r>
              <a:rPr lang="zh-CN" altLang="en-US" dirty="0">
                <a:latin typeface="Tahoma" panose="020B0604030504040204" pitchFamily="34" charset="0"/>
                <a:ea typeface="宋体" panose="02010600030101010101" pitchFamily="2" charset="-122"/>
              </a:rPr>
              <a:t>扁钢截面为</a:t>
            </a:r>
            <a:r>
              <a:rPr lang="en-US" altLang="zh-CN">
                <a:latin typeface="Tahoma" panose="020B0604030504040204" pitchFamily="34" charset="0"/>
                <a:ea typeface="宋体" panose="02010600030101010101" pitchFamily="2" charset="-122"/>
              </a:rPr>
              <a:t>48m</a:t>
            </a:r>
            <a:r>
              <a:rPr lang="zh-CN" altLang="en-US">
                <a:latin typeface="Tahoma" panose="020B0604030504040204" pitchFamily="34" charset="0"/>
                <a:ea typeface="宋体" panose="02010600030101010101" pitchFamily="2" charset="-122"/>
              </a:rPr>
              <a:t>㎡</a:t>
            </a:r>
            <a:endParaRPr lang="zh-CN" altLang="en-US">
              <a:latin typeface="Tahoma" panose="020B0604030504040204" pitchFamily="34" charset="0"/>
              <a:ea typeface="宋体" panose="02010600030101010101" pitchFamily="2" charset="-122"/>
            </a:endParaRPr>
          </a:p>
          <a:p>
            <a:pPr lvl="0" indent="0" algn="ctr"/>
            <a:r>
              <a:rPr lang="zh-CN" altLang="en-US" dirty="0">
                <a:latin typeface="Tahoma" panose="020B0604030504040204" pitchFamily="34" charset="0"/>
                <a:ea typeface="宋体" panose="02010600030101010101" pitchFamily="2" charset="-122"/>
              </a:rPr>
              <a:t>扁钢厚度为</a:t>
            </a:r>
            <a:r>
              <a:rPr lang="en-US" altLang="zh-CN">
                <a:latin typeface="Tahoma" panose="020B0604030504040204" pitchFamily="34" charset="0"/>
                <a:ea typeface="宋体" panose="02010600030101010101" pitchFamily="2" charset="-122"/>
              </a:rPr>
              <a:t>4mm</a:t>
            </a:r>
            <a:endParaRPr lang="en-US" altLang="zh-CN">
              <a:latin typeface="Tahoma" panose="020B0604030504040204" pitchFamily="34" charset="0"/>
              <a:ea typeface="宋体" panose="02010600030101010101" pitchFamily="2" charset="-122"/>
            </a:endParaRPr>
          </a:p>
          <a:p>
            <a:pPr lvl="0" indent="0" algn="ctr"/>
            <a:r>
              <a:rPr lang="en-US" altLang="zh-CN" dirty="0">
                <a:latin typeface="Tahoma" panose="020B0604030504040204" pitchFamily="34" charset="0"/>
                <a:ea typeface="宋体" panose="02010600030101010101" pitchFamily="2" charset="-122"/>
              </a:rPr>
              <a:t>    </a:t>
            </a:r>
            <a:r>
              <a:rPr lang="zh-CN" altLang="en-US" dirty="0">
                <a:latin typeface="Tahoma" panose="020B0604030504040204" pitchFamily="34" charset="0"/>
                <a:ea typeface="宋体" panose="02010600030101010101" pitchFamily="2" charset="-122"/>
              </a:rPr>
              <a:t>圆钢直径为</a:t>
            </a:r>
            <a:r>
              <a:rPr lang="en-US" altLang="zh-CN">
                <a:latin typeface="Tahoma" panose="020B0604030504040204" pitchFamily="34" charset="0"/>
                <a:ea typeface="宋体" panose="02010600030101010101" pitchFamily="2" charset="-122"/>
              </a:rPr>
              <a:t>100m</a:t>
            </a:r>
            <a:r>
              <a:rPr lang="zh-CN" altLang="en-US">
                <a:latin typeface="Tahoma" panose="020B0604030504040204" pitchFamily="34" charset="0"/>
                <a:ea typeface="宋体" panose="02010600030101010101" pitchFamily="2" charset="-122"/>
              </a:rPr>
              <a:t>㎡</a:t>
            </a:r>
            <a:endParaRPr lang="zh-CN" altLang="en-US">
              <a:latin typeface="Tahoma" panose="020B0604030504040204" pitchFamily="34" charset="0"/>
              <a:ea typeface="宋体" panose="02010600030101010101" pitchFamily="2" charset="-122"/>
            </a:endParaRPr>
          </a:p>
          <a:p>
            <a:pPr lvl="0" indent="0" algn="ctr"/>
            <a:r>
              <a:rPr lang="zh-CN" altLang="en-US" dirty="0">
                <a:latin typeface="Tahoma" panose="020B0604030504040204" pitchFamily="34" charset="0"/>
                <a:ea typeface="宋体" panose="02010600030101010101" pitchFamily="2" charset="-122"/>
              </a:rPr>
              <a:t>                                                                         扁钢厚度为</a:t>
            </a:r>
            <a:r>
              <a:rPr lang="en-US" altLang="zh-CN" dirty="0">
                <a:latin typeface="Tahoma" panose="020B0604030504040204" pitchFamily="34" charset="0"/>
                <a:ea typeface="宋体" panose="02010600030101010101" pitchFamily="2" charset="-122"/>
              </a:rPr>
              <a:t>4mm</a:t>
            </a:r>
            <a:r>
              <a:rPr lang="zh-CN" altLang="en-US" dirty="0">
                <a:latin typeface="Tahoma" panose="020B0604030504040204" pitchFamily="34" charset="0"/>
                <a:ea typeface="宋体" panose="02010600030101010101" pitchFamily="2" charset="-122"/>
              </a:rPr>
              <a:t>。所有引下线要镀锌或涂漆，在腐蚀性较强的场所，</a:t>
            </a:r>
            <a:endParaRPr lang="zh-CN" altLang="en-US" dirty="0">
              <a:latin typeface="Tahoma" panose="020B0604030504040204" pitchFamily="34" charset="0"/>
              <a:ea typeface="宋体" panose="02010600030101010101" pitchFamily="2" charset="-122"/>
            </a:endParaRPr>
          </a:p>
          <a:p>
            <a:pPr lvl="0" indent="0" algn="ctr"/>
            <a:r>
              <a:rPr lang="zh-CN" altLang="en-US" dirty="0">
                <a:latin typeface="Tahoma" panose="020B0604030504040204" pitchFamily="34" charset="0"/>
                <a:ea typeface="宋体" panose="02010600030101010101" pitchFamily="2" charset="-122"/>
              </a:rPr>
              <a:t>还应该加大截面面积或采取其他防腐措施。</a:t>
            </a:r>
            <a:endParaRPr lang="zh-CN" altLang="en-US" dirty="0">
              <a:latin typeface="Tahoma" panose="020B0604030504040204" pitchFamily="34" charset="0"/>
              <a:ea typeface="宋体" panose="02010600030101010101" pitchFamily="2" charset="-122"/>
            </a:endParaRPr>
          </a:p>
        </p:txBody>
      </p:sp>
      <p:sp>
        <p:nvSpPr>
          <p:cNvPr id="44039" name="矩形 73737"/>
          <p:cNvSpPr/>
          <p:nvPr/>
        </p:nvSpPr>
        <p:spPr>
          <a:xfrm>
            <a:off x="2640013" y="5164456"/>
            <a:ext cx="7600950" cy="640715"/>
          </a:xfrm>
          <a:prstGeom prst="rect">
            <a:avLst/>
          </a:prstGeom>
          <a:noFill/>
          <a:ln w="9525">
            <a:noFill/>
          </a:ln>
        </p:spPr>
        <p:txBody>
          <a:bodyPr wrap="none" anchor="ctr">
            <a:spAutoFit/>
          </a:bodyPr>
          <a:p>
            <a:pPr lvl="0" indent="0"/>
            <a:r>
              <a:rPr lang="en-US" altLang="zh-CN" dirty="0">
                <a:latin typeface="Tahoma" panose="020B0604030504040204" pitchFamily="34" charset="0"/>
                <a:ea typeface="宋体" panose="02010600030101010101" pitchFamily="2" charset="-122"/>
              </a:rPr>
              <a:t>②.</a:t>
            </a:r>
            <a:r>
              <a:rPr lang="zh-CN" altLang="en-US" dirty="0">
                <a:latin typeface="Tahoma" panose="020B0604030504040204" pitchFamily="34" charset="0"/>
                <a:ea typeface="宋体" panose="02010600030101010101" pitchFamily="2" charset="-122"/>
              </a:rPr>
              <a:t>引下线的固定支点间隔不得大于</a:t>
            </a:r>
            <a:r>
              <a:rPr lang="en-US" altLang="zh-CN" dirty="0">
                <a:latin typeface="Tahoma" panose="020B0604030504040204" pitchFamily="34" charset="0"/>
                <a:ea typeface="宋体" panose="02010600030101010101" pitchFamily="2" charset="-122"/>
              </a:rPr>
              <a:t>1.5-2m</a:t>
            </a:r>
            <a:r>
              <a:rPr lang="zh-CN" altLang="en-US" dirty="0">
                <a:latin typeface="Tahoma" panose="020B0604030504040204" pitchFamily="34" charset="0"/>
                <a:ea typeface="宋体" panose="02010600030101010101" pitchFamily="2" charset="-122"/>
              </a:rPr>
              <a:t>，引下线的敷设应保持一定的松</a:t>
            </a:r>
            <a:endParaRPr lang="zh-CN" altLang="en-US" dirty="0">
              <a:latin typeface="Tahoma" panose="020B0604030504040204" pitchFamily="34" charset="0"/>
              <a:ea typeface="宋体" panose="02010600030101010101" pitchFamily="2" charset="-122"/>
            </a:endParaRPr>
          </a:p>
          <a:p>
            <a:pPr lvl="0" indent="0"/>
            <a:endParaRPr lang="zh-CN" altLang="en-US" dirty="0">
              <a:latin typeface="Tahoma" panose="020B0604030504040204" pitchFamily="34" charset="0"/>
              <a:ea typeface="宋体" panose="02010600030101010101" pitchFamily="2" charset="-122"/>
            </a:endParaRPr>
          </a:p>
        </p:txBody>
      </p:sp>
      <p:sp>
        <p:nvSpPr>
          <p:cNvPr id="44040" name="矩形 73738"/>
          <p:cNvSpPr/>
          <p:nvPr/>
        </p:nvSpPr>
        <p:spPr>
          <a:xfrm>
            <a:off x="1992313" y="5438775"/>
            <a:ext cx="5212080" cy="365760"/>
          </a:xfrm>
          <a:prstGeom prst="rect">
            <a:avLst/>
          </a:prstGeom>
          <a:noFill/>
          <a:ln w="9525">
            <a:noFill/>
          </a:ln>
        </p:spPr>
        <p:txBody>
          <a:bodyPr wrap="none" anchor="t">
            <a:spAutoFit/>
          </a:bodyPr>
          <a:p>
            <a:pPr lvl="0" indent="0"/>
            <a:r>
              <a:rPr lang="zh-CN" altLang="en-US" dirty="0">
                <a:latin typeface="Tahoma" panose="020B0604030504040204" pitchFamily="34" charset="0"/>
                <a:ea typeface="宋体" panose="02010600030101010101" pitchFamily="2" charset="-122"/>
              </a:rPr>
              <a:t>紧度，不能拉的太紧，以免由于热胀冷缩而损坏。</a:t>
            </a:r>
            <a:endParaRPr lang="zh-CN" altLang="en-US" dirty="0">
              <a:latin typeface="Tahoma" panose="020B0604030504040204" pitchFamily="34" charset="0"/>
              <a:ea typeface="宋体" panose="02010600030101010101" pitchFamily="2" charset="-122"/>
            </a:endParaRPr>
          </a:p>
        </p:txBody>
      </p:sp>
      <p:sp>
        <p:nvSpPr>
          <p:cNvPr id="44041" name="矩形 73739"/>
          <p:cNvSpPr/>
          <p:nvPr/>
        </p:nvSpPr>
        <p:spPr>
          <a:xfrm>
            <a:off x="2847975" y="5870734"/>
            <a:ext cx="7639050" cy="366395"/>
          </a:xfrm>
          <a:prstGeom prst="rect">
            <a:avLst/>
          </a:prstGeom>
          <a:noFill/>
          <a:ln w="9525">
            <a:noFill/>
          </a:ln>
        </p:spPr>
        <p:txBody>
          <a:bodyPr wrap="none" anchor="ctr">
            <a:spAutoFit/>
          </a:bodyPr>
          <a:p>
            <a:pPr lvl="0" indent="0"/>
            <a:r>
              <a:rPr lang="en-US" altLang="zh-CN" dirty="0">
                <a:latin typeface="Tahoma" panose="020B0604030504040204" pitchFamily="34" charset="0"/>
                <a:ea typeface="宋体" panose="02010600030101010101" pitchFamily="2" charset="-122"/>
              </a:rPr>
              <a:t>③.</a:t>
            </a:r>
            <a:r>
              <a:rPr lang="zh-CN" altLang="en-US" dirty="0">
                <a:latin typeface="Tahoma" panose="020B0604030504040204" pitchFamily="34" charset="0"/>
                <a:ea typeface="宋体" panose="02010600030101010101" pitchFamily="2" charset="-122"/>
              </a:rPr>
              <a:t>从接后到接地体，引下线的敷设越短越直越好。由于建筑物造型不同， </a:t>
            </a:r>
            <a:endParaRPr lang="zh-CN" altLang="en-US" dirty="0">
              <a:latin typeface="Tahoma" panose="020B0604030504040204" pitchFamily="34" charset="0"/>
              <a:ea typeface="宋体" panose="02010600030101010101" pitchFamily="2" charset="-122"/>
            </a:endParaRPr>
          </a:p>
        </p:txBody>
      </p:sp>
      <p:sp>
        <p:nvSpPr>
          <p:cNvPr id="44042" name="矩形 73740"/>
          <p:cNvSpPr/>
          <p:nvPr/>
        </p:nvSpPr>
        <p:spPr>
          <a:xfrm>
            <a:off x="1968500" y="6237447"/>
            <a:ext cx="7798435" cy="366395"/>
          </a:xfrm>
          <a:prstGeom prst="rect">
            <a:avLst/>
          </a:prstGeom>
          <a:noFill/>
          <a:ln w="9525">
            <a:noFill/>
          </a:ln>
        </p:spPr>
        <p:txBody>
          <a:bodyPr wrap="none" anchor="ctr">
            <a:spAutoFit/>
          </a:bodyPr>
          <a:p>
            <a:pPr lvl="0" indent="0"/>
            <a:r>
              <a:rPr lang="zh-CN" altLang="en-US" dirty="0">
                <a:latin typeface="Tahoma" panose="020B0604030504040204" pitchFamily="34" charset="0"/>
                <a:ea typeface="宋体" panose="02010600030101010101" pitchFamily="2" charset="-122"/>
              </a:rPr>
              <a:t>不能做到直线引下时，应注意弯曲开口直线长度不得等于或小于弯曲部分线 </a:t>
            </a:r>
            <a:endParaRPr lang="zh-CN" altLang="en-US" dirty="0">
              <a:latin typeface="Tahoma" panose="020B0604030504040204" pitchFamily="34" charset="0"/>
              <a:ea typeface="宋体" panose="02010600030101010101" pitchFamily="2" charset="-122"/>
            </a:endParaRPr>
          </a:p>
        </p:txBody>
      </p:sp>
    </p:spTree>
  </p:cSld>
  <p:clrMapOvr>
    <a:masterClrMapping/>
  </p:clrMapOvr>
  <p:transition spd="med">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标题 74753"/>
          <p:cNvSpPr>
            <a:spLocks noGrp="1"/>
          </p:cNvSpPr>
          <p:nvPr>
            <p:ph type="title"/>
          </p:nvPr>
        </p:nvSpPr>
        <p:spPr>
          <a:xfrm>
            <a:off x="2674938" y="115888"/>
            <a:ext cx="7793038" cy="1462088"/>
          </a:xfrm>
        </p:spPr>
        <p:txBody>
          <a:bodyPr anchor="ctr" anchorCtr="1"/>
          <a:p>
            <a:pPr fontAlgn="base"/>
            <a:endParaRPr lang="zh-CN" altLang="en-US" sz="2800" b="1" strike="noStrike" noProof="1" dirty="0"/>
          </a:p>
        </p:txBody>
      </p:sp>
      <p:sp>
        <p:nvSpPr>
          <p:cNvPr id="74755" name="文本占位符 74754"/>
          <p:cNvSpPr>
            <a:spLocks noGrp="1"/>
          </p:cNvSpPr>
          <p:nvPr>
            <p:ph idx="1"/>
          </p:nvPr>
        </p:nvSpPr>
        <p:spPr/>
        <p:txBody>
          <a:bodyPr/>
          <a:p>
            <a:pPr fontAlgn="base"/>
            <a:endParaRPr strike="noStrike" noProof="1" dirty="0"/>
          </a:p>
        </p:txBody>
      </p:sp>
      <p:sp>
        <p:nvSpPr>
          <p:cNvPr id="45059" name="矩形 74757"/>
          <p:cNvSpPr/>
          <p:nvPr/>
        </p:nvSpPr>
        <p:spPr>
          <a:xfrm>
            <a:off x="2135188" y="2205197"/>
            <a:ext cx="6974840" cy="366395"/>
          </a:xfrm>
          <a:prstGeom prst="rect">
            <a:avLst/>
          </a:prstGeom>
          <a:noFill/>
          <a:ln w="9525">
            <a:noFill/>
          </a:ln>
        </p:spPr>
        <p:txBody>
          <a:bodyPr wrap="none" anchor="ctr">
            <a:spAutoFit/>
          </a:bodyPr>
          <a:p>
            <a:pPr lvl="0" indent="0"/>
            <a:r>
              <a:rPr lang="en-US" altLang="zh-CN" dirty="0">
                <a:latin typeface="Tahoma" panose="020B0604030504040204" pitchFamily="34" charset="0"/>
                <a:ea typeface="宋体" panose="02010600030101010101" pitchFamily="2" charset="-122"/>
              </a:rPr>
              <a:t> </a:t>
            </a:r>
            <a:r>
              <a:rPr lang="zh-CN" altLang="en-US" dirty="0">
                <a:latin typeface="Tahoma" panose="020B0604030504040204" pitchFamily="34" charset="0"/>
                <a:ea typeface="宋体" panose="02010600030101010101" pitchFamily="2" charset="-122"/>
              </a:rPr>
              <a:t>段的实际长度的</a:t>
            </a:r>
            <a:r>
              <a:rPr lang="en-US" altLang="zh-CN" dirty="0">
                <a:latin typeface="Tahoma" panose="020B0604030504040204" pitchFamily="34" charset="0"/>
                <a:ea typeface="宋体" panose="02010600030101010101" pitchFamily="2" charset="-122"/>
              </a:rPr>
              <a:t>0.1</a:t>
            </a:r>
            <a:r>
              <a:rPr lang="zh-CN" altLang="en-US" dirty="0">
                <a:latin typeface="Tahoma" panose="020B0604030504040204" pitchFamily="34" charset="0"/>
                <a:ea typeface="宋体" panose="02010600030101010101" pitchFamily="2" charset="-122"/>
              </a:rPr>
              <a:t>倍，一般弯曲处不用锐角，并尽量避免用直角。</a:t>
            </a:r>
            <a:endParaRPr lang="zh-CN" altLang="en-US" dirty="0">
              <a:latin typeface="Tahoma" panose="020B0604030504040204" pitchFamily="34" charset="0"/>
              <a:ea typeface="宋体" panose="02010600030101010101" pitchFamily="2" charset="-122"/>
            </a:endParaRPr>
          </a:p>
        </p:txBody>
      </p:sp>
      <p:sp>
        <p:nvSpPr>
          <p:cNvPr id="45060" name="矩形 74758"/>
          <p:cNvSpPr/>
          <p:nvPr/>
        </p:nvSpPr>
        <p:spPr>
          <a:xfrm>
            <a:off x="2927350" y="2500631"/>
            <a:ext cx="7338695" cy="640715"/>
          </a:xfrm>
          <a:prstGeom prst="rect">
            <a:avLst/>
          </a:prstGeom>
          <a:noFill/>
          <a:ln w="9525">
            <a:noFill/>
          </a:ln>
        </p:spPr>
        <p:txBody>
          <a:bodyPr wrap="none" anchor="ctr">
            <a:spAutoFit/>
          </a:bodyPr>
          <a:p>
            <a:pPr lvl="0" indent="0"/>
            <a:r>
              <a:rPr lang="en-US" altLang="zh-CN" dirty="0">
                <a:latin typeface="Tahoma" panose="020B0604030504040204" pitchFamily="34" charset="0"/>
                <a:ea typeface="宋体" panose="02010600030101010101" pitchFamily="2" charset="-122"/>
              </a:rPr>
              <a:t>④.</a:t>
            </a:r>
            <a:r>
              <a:rPr lang="zh-CN" altLang="en-US" dirty="0">
                <a:latin typeface="Tahoma" panose="020B0604030504040204" pitchFamily="34" charset="0"/>
                <a:ea typeface="宋体" panose="02010600030101010101" pitchFamily="2" charset="-122"/>
              </a:rPr>
              <a:t>引下线应装在人不易碰到的隐蔽地点，例如装在建筑物的山墙背后，</a:t>
            </a:r>
            <a:endParaRPr lang="zh-CN" altLang="en-US" dirty="0">
              <a:latin typeface="Tahoma" panose="020B0604030504040204" pitchFamily="34" charset="0"/>
              <a:ea typeface="宋体" panose="02010600030101010101" pitchFamily="2" charset="-122"/>
            </a:endParaRPr>
          </a:p>
          <a:p>
            <a:pPr lvl="0" indent="0"/>
            <a:endParaRPr lang="zh-CN" altLang="en-US" dirty="0">
              <a:latin typeface="Tahoma" panose="020B0604030504040204" pitchFamily="34" charset="0"/>
              <a:ea typeface="宋体" panose="02010600030101010101" pitchFamily="2" charset="-122"/>
            </a:endParaRPr>
          </a:p>
        </p:txBody>
      </p:sp>
      <p:sp>
        <p:nvSpPr>
          <p:cNvPr id="45061" name="矩形 74759"/>
          <p:cNvSpPr/>
          <p:nvPr/>
        </p:nvSpPr>
        <p:spPr>
          <a:xfrm>
            <a:off x="2424113" y="2774950"/>
            <a:ext cx="2926080" cy="365760"/>
          </a:xfrm>
          <a:prstGeom prst="rect">
            <a:avLst/>
          </a:prstGeom>
          <a:noFill/>
          <a:ln w="9525">
            <a:noFill/>
          </a:ln>
        </p:spPr>
        <p:txBody>
          <a:bodyPr wrap="none" anchor="t">
            <a:spAutoFit/>
          </a:bodyPr>
          <a:p>
            <a:pPr lvl="0" indent="0"/>
            <a:r>
              <a:rPr lang="zh-CN" altLang="en-US" dirty="0">
                <a:latin typeface="Tahoma" panose="020B0604030504040204" pitchFamily="34" charset="0"/>
                <a:ea typeface="宋体" panose="02010600030101010101" pitchFamily="2" charset="-122"/>
              </a:rPr>
              <a:t>以避免开接触电压的危险。</a:t>
            </a:r>
            <a:endParaRPr lang="zh-CN" altLang="en-US" dirty="0">
              <a:latin typeface="Tahoma" panose="020B0604030504040204" pitchFamily="34" charset="0"/>
              <a:ea typeface="宋体" panose="02010600030101010101" pitchFamily="2" charset="-122"/>
            </a:endParaRPr>
          </a:p>
        </p:txBody>
      </p:sp>
      <p:sp>
        <p:nvSpPr>
          <p:cNvPr id="45062" name="矩形 74760"/>
          <p:cNvSpPr/>
          <p:nvPr/>
        </p:nvSpPr>
        <p:spPr>
          <a:xfrm>
            <a:off x="2855913" y="3148331"/>
            <a:ext cx="7498715" cy="640715"/>
          </a:xfrm>
          <a:prstGeom prst="rect">
            <a:avLst/>
          </a:prstGeom>
          <a:noFill/>
          <a:ln w="9525">
            <a:noFill/>
          </a:ln>
        </p:spPr>
        <p:txBody>
          <a:bodyPr wrap="none" anchor="ctr">
            <a:spAutoFit/>
          </a:bodyPr>
          <a:p>
            <a:pPr lvl="0" indent="0"/>
            <a:r>
              <a:rPr lang="en-US" altLang="zh-CN" dirty="0">
                <a:latin typeface="Tahoma" panose="020B0604030504040204" pitchFamily="34" charset="0"/>
                <a:ea typeface="宋体" panose="02010600030101010101" pitchFamily="2" charset="-122"/>
              </a:rPr>
              <a:t> ⑤.</a:t>
            </a:r>
            <a:r>
              <a:rPr lang="zh-CN" altLang="en-US" dirty="0">
                <a:latin typeface="Tahoma" panose="020B0604030504040204" pitchFamily="34" charset="0"/>
                <a:ea typeface="宋体" panose="02010600030101010101" pitchFamily="2" charset="-122"/>
              </a:rPr>
              <a:t>距地面</a:t>
            </a:r>
            <a:r>
              <a:rPr lang="en-US" altLang="zh-CN" dirty="0">
                <a:latin typeface="Tahoma" panose="020B0604030504040204" pitchFamily="34" charset="0"/>
                <a:ea typeface="宋体" panose="02010600030101010101" pitchFamily="2" charset="-122"/>
              </a:rPr>
              <a:t>2m</a:t>
            </a:r>
            <a:r>
              <a:rPr lang="zh-CN" altLang="en-US" dirty="0">
                <a:latin typeface="Tahoma" panose="020B0604030504040204" pitchFamily="34" charset="0"/>
                <a:ea typeface="宋体" panose="02010600030101010101" pitchFamily="2" charset="-122"/>
              </a:rPr>
              <a:t>以内的引下线，应有良好的保护覆盖物，用瓷管或塑料管等</a:t>
            </a:r>
            <a:endParaRPr lang="zh-CN" altLang="en-US" dirty="0">
              <a:latin typeface="Tahoma" panose="020B0604030504040204" pitchFamily="34" charset="0"/>
              <a:ea typeface="宋体" panose="02010600030101010101" pitchFamily="2" charset="-122"/>
            </a:endParaRPr>
          </a:p>
          <a:p>
            <a:pPr lvl="0" indent="0"/>
            <a:endParaRPr lang="zh-CN" altLang="en-US" dirty="0">
              <a:latin typeface="Tahoma" panose="020B0604030504040204" pitchFamily="34" charset="0"/>
              <a:ea typeface="宋体" panose="02010600030101010101" pitchFamily="2" charset="-122"/>
            </a:endParaRPr>
          </a:p>
        </p:txBody>
      </p:sp>
      <p:sp>
        <p:nvSpPr>
          <p:cNvPr id="45063" name="矩形 74761"/>
          <p:cNvSpPr/>
          <p:nvPr/>
        </p:nvSpPr>
        <p:spPr>
          <a:xfrm>
            <a:off x="2435225" y="3429000"/>
            <a:ext cx="3154680" cy="365760"/>
          </a:xfrm>
          <a:prstGeom prst="rect">
            <a:avLst/>
          </a:prstGeom>
          <a:noFill/>
          <a:ln w="9525">
            <a:noFill/>
          </a:ln>
        </p:spPr>
        <p:txBody>
          <a:bodyPr wrap="none" anchor="t">
            <a:spAutoFit/>
          </a:bodyPr>
          <a:p>
            <a:pPr lvl="0" indent="0"/>
            <a:r>
              <a:rPr lang="zh-CN" altLang="en-US" dirty="0">
                <a:latin typeface="Tahoma" panose="020B0604030504040204" pitchFamily="34" charset="0"/>
                <a:ea typeface="宋体" panose="02010600030101010101" pitchFamily="2" charset="-122"/>
              </a:rPr>
              <a:t>物把它套住，避免与人接触。</a:t>
            </a:r>
            <a:endParaRPr lang="zh-CN" altLang="en-US" dirty="0">
              <a:latin typeface="Tahoma" panose="020B0604030504040204" pitchFamily="34" charset="0"/>
              <a:ea typeface="宋体" panose="02010600030101010101" pitchFamily="2" charset="-122"/>
            </a:endParaRPr>
          </a:p>
        </p:txBody>
      </p:sp>
      <p:sp>
        <p:nvSpPr>
          <p:cNvPr id="45064" name="矩形 74762"/>
          <p:cNvSpPr/>
          <p:nvPr/>
        </p:nvSpPr>
        <p:spPr>
          <a:xfrm>
            <a:off x="2932113" y="3724593"/>
            <a:ext cx="7338695" cy="640715"/>
          </a:xfrm>
          <a:prstGeom prst="rect">
            <a:avLst/>
          </a:prstGeom>
          <a:noFill/>
          <a:ln w="9525">
            <a:noFill/>
          </a:ln>
        </p:spPr>
        <p:txBody>
          <a:bodyPr wrap="none" anchor="ctr">
            <a:spAutoFit/>
          </a:bodyPr>
          <a:p>
            <a:pPr lvl="0" indent="0"/>
            <a:r>
              <a:rPr lang="en-US" altLang="zh-CN" dirty="0">
                <a:latin typeface="Tahoma" panose="020B0604030504040204" pitchFamily="34" charset="0"/>
                <a:ea typeface="宋体" panose="02010600030101010101" pitchFamily="2" charset="-122"/>
              </a:rPr>
              <a:t>⑥.</a:t>
            </a:r>
            <a:r>
              <a:rPr lang="zh-CN" altLang="en-US" dirty="0">
                <a:latin typeface="Tahoma" panose="020B0604030504040204" pitchFamily="34" charset="0"/>
                <a:ea typeface="宋体" panose="02010600030101010101" pitchFamily="2" charset="-122"/>
              </a:rPr>
              <a:t>墙壁较厚的建筑物，可把引线抹在墙里。也可以把引下线放在伸缩缝</a:t>
            </a:r>
            <a:endParaRPr lang="zh-CN" altLang="en-US" dirty="0">
              <a:latin typeface="Tahoma" panose="020B0604030504040204" pitchFamily="34" charset="0"/>
              <a:ea typeface="宋体" panose="02010600030101010101" pitchFamily="2" charset="-122"/>
            </a:endParaRPr>
          </a:p>
          <a:p>
            <a:pPr lvl="0" indent="0"/>
            <a:endParaRPr lang="zh-CN" altLang="en-US" dirty="0">
              <a:latin typeface="Tahoma" panose="020B0604030504040204" pitchFamily="34" charset="0"/>
              <a:ea typeface="宋体" panose="02010600030101010101" pitchFamily="2" charset="-122"/>
            </a:endParaRPr>
          </a:p>
        </p:txBody>
      </p:sp>
      <p:sp>
        <p:nvSpPr>
          <p:cNvPr id="45065" name="矩形 74763"/>
          <p:cNvSpPr/>
          <p:nvPr/>
        </p:nvSpPr>
        <p:spPr>
          <a:xfrm>
            <a:off x="2495550" y="4005263"/>
            <a:ext cx="6583680" cy="365760"/>
          </a:xfrm>
          <a:prstGeom prst="rect">
            <a:avLst/>
          </a:prstGeom>
          <a:noFill/>
          <a:ln w="9525">
            <a:noFill/>
          </a:ln>
        </p:spPr>
        <p:txBody>
          <a:bodyPr wrap="none" anchor="t">
            <a:spAutoFit/>
          </a:bodyPr>
          <a:p>
            <a:pPr lvl="0" indent="0"/>
            <a:r>
              <a:rPr lang="zh-CN" altLang="en-US" dirty="0">
                <a:latin typeface="Tahoma" panose="020B0604030504040204" pitchFamily="34" charset="0"/>
                <a:ea typeface="宋体" panose="02010600030101010101" pitchFamily="2" charset="-122"/>
              </a:rPr>
              <a:t>中，做成暗装引下线，但这时引下线的截面积应比规定大一级。</a:t>
            </a:r>
            <a:endParaRPr lang="zh-CN" altLang="en-US" dirty="0">
              <a:latin typeface="Tahoma" panose="020B0604030504040204" pitchFamily="34" charset="0"/>
              <a:ea typeface="宋体" panose="02010600030101010101" pitchFamily="2" charset="-122"/>
            </a:endParaRPr>
          </a:p>
        </p:txBody>
      </p:sp>
      <p:sp>
        <p:nvSpPr>
          <p:cNvPr id="45066" name="矩形 74764"/>
          <p:cNvSpPr/>
          <p:nvPr/>
        </p:nvSpPr>
        <p:spPr>
          <a:xfrm>
            <a:off x="3071813" y="4365784"/>
            <a:ext cx="7338695" cy="366395"/>
          </a:xfrm>
          <a:prstGeom prst="rect">
            <a:avLst/>
          </a:prstGeom>
          <a:noFill/>
          <a:ln w="9525">
            <a:noFill/>
          </a:ln>
        </p:spPr>
        <p:txBody>
          <a:bodyPr wrap="none" anchor="ctr">
            <a:spAutoFit/>
          </a:bodyPr>
          <a:p>
            <a:pPr lvl="0" indent="0"/>
            <a:r>
              <a:rPr lang="en-US" altLang="zh-CN" dirty="0">
                <a:latin typeface="Tahoma" panose="020B0604030504040204" pitchFamily="34" charset="0"/>
                <a:ea typeface="宋体" panose="02010600030101010101" pitchFamily="2" charset="-122"/>
              </a:rPr>
              <a:t>⑦.</a:t>
            </a:r>
            <a:r>
              <a:rPr lang="zh-CN" altLang="en-US" dirty="0">
                <a:latin typeface="Tahoma" panose="020B0604030504040204" pitchFamily="34" charset="0"/>
                <a:ea typeface="宋体" panose="02010600030101010101" pitchFamily="2" charset="-122"/>
              </a:rPr>
              <a:t>为了便于检查防雷设施连接导线的导电情况和接地体的散流电阻，应</a:t>
            </a:r>
            <a:endParaRPr lang="zh-CN" altLang="en-US" dirty="0">
              <a:latin typeface="Tahoma" panose="020B0604030504040204" pitchFamily="34" charset="0"/>
              <a:ea typeface="宋体" panose="02010600030101010101" pitchFamily="2" charset="-122"/>
            </a:endParaRPr>
          </a:p>
        </p:txBody>
      </p:sp>
      <p:sp>
        <p:nvSpPr>
          <p:cNvPr id="45067" name="矩形 74765"/>
          <p:cNvSpPr/>
          <p:nvPr/>
        </p:nvSpPr>
        <p:spPr>
          <a:xfrm>
            <a:off x="2489200" y="4646613"/>
            <a:ext cx="7852410" cy="366395"/>
          </a:xfrm>
          <a:prstGeom prst="rect">
            <a:avLst/>
          </a:prstGeom>
          <a:noFill/>
          <a:ln w="9525">
            <a:noFill/>
          </a:ln>
        </p:spPr>
        <p:txBody>
          <a:bodyPr wrap="none" anchor="t">
            <a:spAutoFit/>
          </a:bodyPr>
          <a:p>
            <a:pPr lvl="0" indent="0"/>
            <a:r>
              <a:rPr lang="zh-CN" altLang="en-US" dirty="0">
                <a:latin typeface="Tahoma" panose="020B0604030504040204" pitchFamily="34" charset="0"/>
                <a:ea typeface="宋体" panose="02010600030101010101" pitchFamily="2" charset="-122"/>
              </a:rPr>
              <a:t>在每根引下线上做断接卡子。断接卡子最好装在距地面</a:t>
            </a:r>
            <a:r>
              <a:rPr lang="en-US" altLang="zh-CN" dirty="0">
                <a:latin typeface="Tahoma" panose="020B0604030504040204" pitchFamily="34" charset="0"/>
                <a:ea typeface="宋体" panose="02010600030101010101" pitchFamily="2" charset="-122"/>
              </a:rPr>
              <a:t>1.8m</a:t>
            </a:r>
            <a:r>
              <a:rPr lang="zh-CN" altLang="en-US" dirty="0">
                <a:latin typeface="Tahoma" panose="020B0604030504040204" pitchFamily="34" charset="0"/>
                <a:ea typeface="宋体" panose="02010600030101010101" pitchFamily="2" charset="-122"/>
              </a:rPr>
              <a:t>高处。暗装引下 </a:t>
            </a:r>
            <a:endParaRPr lang="zh-CN" altLang="en-US" dirty="0">
              <a:latin typeface="Tahoma" panose="020B0604030504040204" pitchFamily="34" charset="0"/>
              <a:ea typeface="宋体" panose="02010600030101010101" pitchFamily="2" charset="-122"/>
            </a:endParaRPr>
          </a:p>
        </p:txBody>
      </p:sp>
      <p:sp>
        <p:nvSpPr>
          <p:cNvPr id="45068" name="矩形 74766"/>
          <p:cNvSpPr/>
          <p:nvPr/>
        </p:nvSpPr>
        <p:spPr>
          <a:xfrm>
            <a:off x="2201863" y="4903153"/>
            <a:ext cx="8235315" cy="1188720"/>
          </a:xfrm>
          <a:prstGeom prst="rect">
            <a:avLst/>
          </a:prstGeom>
          <a:noFill/>
          <a:ln w="9525">
            <a:noFill/>
          </a:ln>
        </p:spPr>
        <p:txBody>
          <a:bodyPr wrap="none" anchor="ctr">
            <a:spAutoFit/>
          </a:bodyPr>
          <a:p>
            <a:pPr lvl="0" indent="0"/>
            <a:r>
              <a:rPr lang="zh-CN" altLang="en-US" dirty="0">
                <a:latin typeface="Tahoma" panose="020B0604030504040204" pitchFamily="34" charset="0"/>
                <a:ea typeface="宋体" panose="02010600030101010101" pitchFamily="2" charset="-122"/>
              </a:rPr>
              <a:t>线也应在相应的地方做断接卡子接线盒（利用钢筋混凝土柱子竖向钢筋做引下</a:t>
            </a:r>
            <a:endParaRPr lang="zh-CN" altLang="en-US" dirty="0">
              <a:latin typeface="Tahoma" panose="020B0604030504040204" pitchFamily="34" charset="0"/>
              <a:ea typeface="宋体" panose="02010600030101010101" pitchFamily="2" charset="-122"/>
            </a:endParaRPr>
          </a:p>
          <a:p>
            <a:pPr lvl="0" indent="0"/>
            <a:r>
              <a:rPr lang="zh-CN" altLang="en-US" dirty="0">
                <a:latin typeface="Tahoma" panose="020B0604030504040204" pitchFamily="34" charset="0"/>
                <a:ea typeface="宋体" panose="02010600030101010101" pitchFamily="2" charset="-122"/>
              </a:rPr>
              <a:t>线时不必做断接卡子，但必须引出测量线端子外露墙面）。断接卡子按螺丝直</a:t>
            </a:r>
            <a:endParaRPr lang="zh-CN" altLang="en-US" dirty="0">
              <a:latin typeface="Tahoma" panose="020B0604030504040204" pitchFamily="34" charset="0"/>
              <a:ea typeface="宋体" panose="02010600030101010101" pitchFamily="2" charset="-122"/>
            </a:endParaRPr>
          </a:p>
          <a:p>
            <a:pPr lvl="0" indent="0"/>
            <a:r>
              <a:rPr lang="zh-CN" altLang="en-US" dirty="0">
                <a:latin typeface="Tahoma" panose="020B0604030504040204" pitchFamily="34" charset="0"/>
                <a:ea typeface="宋体" panose="02010600030101010101" pitchFamily="2" charset="-122"/>
              </a:rPr>
              <a:t>径必须大于</a:t>
            </a:r>
            <a:r>
              <a:rPr lang="en-US" altLang="zh-CN" dirty="0">
                <a:latin typeface="Tahoma" panose="020B0604030504040204" pitchFamily="34" charset="0"/>
                <a:ea typeface="宋体" panose="02010600030101010101" pitchFamily="2" charset="-122"/>
              </a:rPr>
              <a:t>8mm</a:t>
            </a:r>
            <a:r>
              <a:rPr lang="zh-CN" altLang="en-US" dirty="0">
                <a:latin typeface="Tahoma" panose="020B0604030504040204" pitchFamily="34" charset="0"/>
                <a:ea typeface="宋体" panose="02010600030101010101" pitchFamily="2" charset="-122"/>
              </a:rPr>
              <a:t>，卡接螺丝上应套有弹簧垫圈，如果将接触面当中垫以硬铅垫，</a:t>
            </a:r>
            <a:endParaRPr lang="zh-CN" altLang="en-US" dirty="0">
              <a:latin typeface="Tahoma" panose="020B0604030504040204" pitchFamily="34" charset="0"/>
              <a:ea typeface="宋体" panose="02010600030101010101" pitchFamily="2" charset="-122"/>
            </a:endParaRPr>
          </a:p>
          <a:p>
            <a:pPr lvl="0" indent="0"/>
            <a:r>
              <a:rPr lang="zh-CN" altLang="en-US" dirty="0">
                <a:latin typeface="Tahoma" panose="020B0604030504040204" pitchFamily="34" charset="0"/>
                <a:ea typeface="宋体" panose="02010600030101010101" pitchFamily="2" charset="-122"/>
              </a:rPr>
              <a:t>能有更好的接触效果。</a:t>
            </a:r>
            <a:endParaRPr lang="zh-CN" altLang="en-US" dirty="0">
              <a:latin typeface="Tahoma" panose="020B0604030504040204" pitchFamily="34" charset="0"/>
              <a:ea typeface="宋体" panose="02010600030101010101" pitchFamily="2" charset="-122"/>
            </a:endParaRPr>
          </a:p>
        </p:txBody>
      </p:sp>
    </p:spTree>
  </p:cSld>
  <p:clrMapOvr>
    <a:masterClrMapping/>
  </p:clrMapOvr>
  <p:transition spd="med">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标题 75777"/>
          <p:cNvSpPr>
            <a:spLocks noGrp="1"/>
          </p:cNvSpPr>
          <p:nvPr>
            <p:ph type="title"/>
          </p:nvPr>
        </p:nvSpPr>
        <p:spPr>
          <a:xfrm>
            <a:off x="2674938" y="115888"/>
            <a:ext cx="7793038" cy="1462088"/>
          </a:xfrm>
        </p:spPr>
        <p:txBody>
          <a:bodyPr anchor="ctr" anchorCtr="1"/>
          <a:p>
            <a:pPr fontAlgn="base"/>
            <a:endParaRPr lang="zh-CN" altLang="en-US" sz="2800" b="1" strike="noStrike" noProof="1" dirty="0"/>
          </a:p>
        </p:txBody>
      </p:sp>
      <p:sp>
        <p:nvSpPr>
          <p:cNvPr id="75779" name="文本占位符 75778"/>
          <p:cNvSpPr>
            <a:spLocks noGrp="1"/>
          </p:cNvSpPr>
          <p:nvPr>
            <p:ph idx="1"/>
          </p:nvPr>
        </p:nvSpPr>
        <p:spPr/>
        <p:txBody>
          <a:bodyPr/>
          <a:p>
            <a:pPr fontAlgn="base"/>
            <a:endParaRPr strike="noStrike" noProof="1" dirty="0"/>
          </a:p>
        </p:txBody>
      </p:sp>
      <p:sp>
        <p:nvSpPr>
          <p:cNvPr id="46083" name="矩形 75781"/>
          <p:cNvSpPr/>
          <p:nvPr/>
        </p:nvSpPr>
        <p:spPr>
          <a:xfrm>
            <a:off x="2640013" y="2133759"/>
            <a:ext cx="1779270" cy="366395"/>
          </a:xfrm>
          <a:prstGeom prst="rect">
            <a:avLst/>
          </a:prstGeom>
          <a:noFill/>
          <a:ln w="9525">
            <a:noFill/>
          </a:ln>
        </p:spPr>
        <p:txBody>
          <a:bodyPr wrap="none" anchor="ctr">
            <a:spAutoFit/>
          </a:bodyPr>
          <a:p>
            <a:pPr lvl="0" indent="0"/>
            <a:r>
              <a:rPr lang="en-US" altLang="zh-CN" b="1" dirty="0">
                <a:latin typeface="Tahoma" panose="020B0604030504040204" pitchFamily="34" charset="0"/>
                <a:ea typeface="宋体" panose="02010600030101010101" pitchFamily="2" charset="-122"/>
              </a:rPr>
              <a:t>5.</a:t>
            </a:r>
            <a:r>
              <a:rPr lang="zh-CN" altLang="en-US" b="1" dirty="0">
                <a:latin typeface="Tahoma" panose="020B0604030504040204" pitchFamily="34" charset="0"/>
                <a:ea typeface="宋体" panose="02010600030101010101" pitchFamily="2" charset="-122"/>
              </a:rPr>
              <a:t>均压环的检测</a:t>
            </a:r>
            <a:endParaRPr lang="zh-CN" altLang="en-US" b="1" dirty="0">
              <a:latin typeface="Tahoma" panose="020B0604030504040204" pitchFamily="34" charset="0"/>
              <a:ea typeface="宋体" panose="02010600030101010101" pitchFamily="2" charset="-122"/>
            </a:endParaRPr>
          </a:p>
        </p:txBody>
      </p:sp>
      <p:sp>
        <p:nvSpPr>
          <p:cNvPr id="46084" name="矩形 75782"/>
          <p:cNvSpPr/>
          <p:nvPr/>
        </p:nvSpPr>
        <p:spPr>
          <a:xfrm>
            <a:off x="2640013" y="2637314"/>
            <a:ext cx="1447800" cy="365760"/>
          </a:xfrm>
          <a:prstGeom prst="rect">
            <a:avLst/>
          </a:prstGeom>
          <a:noFill/>
          <a:ln w="9525">
            <a:noFill/>
          </a:ln>
        </p:spPr>
        <p:txBody>
          <a:bodyPr wrap="none" anchor="ctr">
            <a:spAutoFit/>
          </a:bodyPr>
          <a:p>
            <a:pPr lvl="0" indent="0"/>
            <a:r>
              <a:rPr lang="en-US" altLang="zh-CN" b="1" dirty="0">
                <a:latin typeface="宋体" panose="02010600030101010101" pitchFamily="2" charset="-122"/>
                <a:ea typeface="Times New Roman" panose="02020603050405020304" pitchFamily="18" charset="0"/>
              </a:rPr>
              <a:t>⑴.</a:t>
            </a:r>
            <a:r>
              <a:rPr lang="zh-CN" altLang="en-US" b="1" dirty="0">
                <a:latin typeface="宋体" panose="02010600030101010101" pitchFamily="2" charset="-122"/>
                <a:ea typeface="Times New Roman" panose="02020603050405020304" pitchFamily="18" charset="0"/>
              </a:rPr>
              <a:t>检测内容</a:t>
            </a:r>
            <a:endParaRPr lang="zh-CN" altLang="en-US" dirty="0">
              <a:latin typeface="Arial" panose="020B0604020202020204" pitchFamily="34" charset="0"/>
              <a:ea typeface="宋体" panose="02010600030101010101" pitchFamily="2" charset="-122"/>
            </a:endParaRPr>
          </a:p>
        </p:txBody>
      </p:sp>
      <p:graphicFrame>
        <p:nvGraphicFramePr>
          <p:cNvPr id="75784" name="表格 75783"/>
          <p:cNvGraphicFramePr/>
          <p:nvPr/>
        </p:nvGraphicFramePr>
        <p:xfrm>
          <a:off x="3143250" y="3284538"/>
          <a:ext cx="5832475" cy="2743200"/>
        </p:xfrm>
        <a:graphic>
          <a:graphicData uri="http://schemas.openxmlformats.org/drawingml/2006/table">
            <a:tbl>
              <a:tblPr/>
              <a:tblGrid>
                <a:gridCol w="476250"/>
                <a:gridCol w="2395855"/>
                <a:gridCol w="441325"/>
                <a:gridCol w="2519045"/>
              </a:tblGrid>
              <a:tr h="914400">
                <a:tc>
                  <a:txBody>
                    <a:bodyPr/>
                    <a:p>
                      <a:pPr marL="0" lvl="0" indent="0">
                        <a:spcBef>
                          <a:spcPct val="0"/>
                        </a:spcBef>
                        <a:buClr>
                          <a:srgbClr val="000000"/>
                        </a:buClr>
                        <a:buNone/>
                      </a:pPr>
                      <a:endParaRPr lang="en-US" altLang="zh-CN" sz="1800" b="1" dirty="0">
                        <a:latin typeface="宋体" panose="02010600030101010101" pitchFamily="2" charset="-122"/>
                        <a:ea typeface="Times New Roman" panose="02020603050405020304" pitchFamily="18" charset="0"/>
                      </a:endParaRPr>
                    </a:p>
                    <a:p>
                      <a:pPr marL="0" lvl="0" indent="0" eaLnBrk="0" hangingPunc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项</a:t>
                      </a:r>
                      <a:endParaRPr lang="zh-CN" altLang="en-US" sz="1800" b="1" dirty="0">
                        <a:latin typeface="Times New Roman" panose="02020603050405020304" pitchFamily="18" charset="0"/>
                        <a:ea typeface="Times New Roman" panose="02020603050405020304" pitchFamily="18" charset="0"/>
                      </a:endParaRPr>
                    </a:p>
                    <a:p>
                      <a:pPr marL="0" lvl="0" indent="0" eaLnBrk="0" hangingPunc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目</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内  容</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项</a:t>
                      </a:r>
                      <a:endParaRPr lang="zh-CN" altLang="en-US" sz="1800" b="1" dirty="0">
                        <a:latin typeface="Times New Roman" panose="02020603050405020304" pitchFamily="18" charset="0"/>
                        <a:ea typeface="Times New Roman" panose="02020603050405020304" pitchFamily="18" charset="0"/>
                      </a:endParaRPr>
                    </a:p>
                    <a:p>
                      <a:pPr marL="0" lvl="0" indent="0" eaLnBrk="0" hangingPunc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目</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内  容</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125">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1</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均压环与柱主筋连接</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6</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buNone/>
                      </a:pP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125">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2</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预留钢筋焊接</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7</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buNone/>
                      </a:pP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125">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3</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门</a:t>
                      </a:r>
                      <a:r>
                        <a:rPr lang="en-US" altLang="zh-CN" sz="1800" b="1" dirty="0">
                          <a:latin typeface="宋体" panose="02010600030101010101" pitchFamily="2" charset="-122"/>
                          <a:ea typeface="Times New Roman" panose="02020603050405020304" pitchFamily="18" charset="0"/>
                        </a:rPr>
                        <a:t>-</a:t>
                      </a:r>
                      <a:r>
                        <a:rPr lang="zh-CN" altLang="en-US" sz="1800" b="1" dirty="0">
                          <a:latin typeface="宋体" panose="02010600030101010101" pitchFamily="2" charset="-122"/>
                          <a:ea typeface="Times New Roman" panose="02020603050405020304" pitchFamily="18" charset="0"/>
                        </a:rPr>
                        <a:t>窗环过渡电阻</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8</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buNone/>
                      </a:pP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125">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4</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buNone/>
                      </a:pP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9</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buNone/>
                      </a:pP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125">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5</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buNone/>
                      </a:pP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10</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buNone/>
                      </a:pP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46122" name="矩形 75820"/>
          <p:cNvSpPr/>
          <p:nvPr/>
        </p:nvSpPr>
        <p:spPr>
          <a:xfrm>
            <a:off x="1524000" y="4951095"/>
            <a:ext cx="309880" cy="365760"/>
          </a:xfrm>
          <a:prstGeom prst="rect">
            <a:avLst/>
          </a:prstGeom>
          <a:noFill/>
          <a:ln w="9525">
            <a:noFill/>
          </a:ln>
        </p:spPr>
        <p:txBody>
          <a:bodyPr wrap="none" anchor="ctr">
            <a:spAutoFit/>
          </a:bodyPr>
          <a:p>
            <a:pPr lvl="0" indent="0"/>
            <a:endParaRPr lang="zh-CN" altLang="en-US" dirty="0">
              <a:latin typeface="Arial" panose="020B0604020202020204" pitchFamily="34" charset="0"/>
              <a:ea typeface="宋体" panose="02010600030101010101" pitchFamily="2" charset="-122"/>
            </a:endParaRPr>
          </a:p>
        </p:txBody>
      </p:sp>
    </p:spTree>
  </p:cSld>
  <p:clrMapOvr>
    <a:masterClrMapping/>
  </p:clrMapOvr>
  <p:transition spd="med">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标题 76801"/>
          <p:cNvSpPr>
            <a:spLocks noGrp="1"/>
          </p:cNvSpPr>
          <p:nvPr>
            <p:ph type="title"/>
          </p:nvPr>
        </p:nvSpPr>
        <p:spPr>
          <a:xfrm>
            <a:off x="2674938" y="115888"/>
            <a:ext cx="7793038" cy="1462088"/>
          </a:xfrm>
        </p:spPr>
        <p:txBody>
          <a:bodyPr anchor="ctr" anchorCtr="1"/>
          <a:p>
            <a:pPr fontAlgn="base"/>
            <a:endParaRPr lang="zh-CN" altLang="en-US" sz="2800" b="1" strike="noStrike" noProof="1" dirty="0"/>
          </a:p>
        </p:txBody>
      </p:sp>
      <p:sp>
        <p:nvSpPr>
          <p:cNvPr id="76803" name="文本占位符 76802"/>
          <p:cNvSpPr>
            <a:spLocks noGrp="1"/>
          </p:cNvSpPr>
          <p:nvPr>
            <p:ph idx="1"/>
          </p:nvPr>
        </p:nvSpPr>
        <p:spPr/>
        <p:txBody>
          <a:bodyPr/>
          <a:p>
            <a:pPr fontAlgn="base"/>
            <a:endParaRPr strike="noStrike" noProof="1" dirty="0"/>
          </a:p>
        </p:txBody>
      </p:sp>
      <p:sp>
        <p:nvSpPr>
          <p:cNvPr id="47107" name="矩形 76805"/>
          <p:cNvSpPr/>
          <p:nvPr/>
        </p:nvSpPr>
        <p:spPr>
          <a:xfrm>
            <a:off x="2640013" y="2134077"/>
            <a:ext cx="1447800" cy="365760"/>
          </a:xfrm>
          <a:prstGeom prst="rect">
            <a:avLst/>
          </a:prstGeom>
          <a:noFill/>
          <a:ln w="9525">
            <a:noFill/>
          </a:ln>
        </p:spPr>
        <p:txBody>
          <a:bodyPr wrap="none" anchor="ctr">
            <a:spAutoFit/>
          </a:bodyPr>
          <a:p>
            <a:pPr lvl="0" indent="0"/>
            <a:r>
              <a:rPr lang="en-US" altLang="zh-CN" b="1" dirty="0">
                <a:latin typeface="宋体" panose="02010600030101010101" pitchFamily="2" charset="-122"/>
                <a:ea typeface="Times New Roman" panose="02020603050405020304" pitchFamily="18" charset="0"/>
              </a:rPr>
              <a:t>⑵.</a:t>
            </a:r>
            <a:r>
              <a:rPr lang="zh-CN" altLang="en-US" b="1" dirty="0">
                <a:latin typeface="宋体" panose="02010600030101010101" pitchFamily="2" charset="-122"/>
                <a:ea typeface="Times New Roman" panose="02020603050405020304" pitchFamily="18" charset="0"/>
              </a:rPr>
              <a:t>填写说明</a:t>
            </a:r>
            <a:endParaRPr lang="zh-CN" altLang="en-US" dirty="0">
              <a:latin typeface="Arial" panose="020B0604020202020204" pitchFamily="34" charset="0"/>
              <a:ea typeface="宋体" panose="02010600030101010101" pitchFamily="2" charset="-122"/>
            </a:endParaRPr>
          </a:p>
        </p:txBody>
      </p:sp>
      <p:graphicFrame>
        <p:nvGraphicFramePr>
          <p:cNvPr id="76807" name="表格 76806"/>
          <p:cNvGraphicFramePr/>
          <p:nvPr/>
        </p:nvGraphicFramePr>
        <p:xfrm>
          <a:off x="2855913" y="2592388"/>
          <a:ext cx="7272020" cy="3881755"/>
        </p:xfrm>
        <a:graphic>
          <a:graphicData uri="http://schemas.openxmlformats.org/drawingml/2006/table">
            <a:tbl>
              <a:tblPr/>
              <a:tblGrid>
                <a:gridCol w="398780"/>
                <a:gridCol w="1536700"/>
                <a:gridCol w="5336540"/>
              </a:tblGrid>
              <a:tr h="1198880">
                <a:tc>
                  <a:txBody>
                    <a:bodyPr/>
                    <a:p>
                      <a:pPr marL="0" lvl="0" indent="0">
                        <a:spcBef>
                          <a:spcPct val="0"/>
                        </a:spcBef>
                        <a:buClr>
                          <a:srgbClr val="000000"/>
                        </a:buClr>
                        <a:buNone/>
                      </a:pPr>
                      <a:endParaRPr lang="en-US" altLang="zh-CN" sz="1800" b="1" dirty="0">
                        <a:latin typeface="宋体" panose="02010600030101010101" pitchFamily="2" charset="-122"/>
                        <a:ea typeface="Times New Roman" panose="02020603050405020304" pitchFamily="18" charset="0"/>
                      </a:endParaRPr>
                    </a:p>
                    <a:p>
                      <a:pPr marL="0" lvl="0" indent="0" eaLnBrk="0" hangingPunc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项</a:t>
                      </a:r>
                      <a:endParaRPr lang="zh-CN" altLang="en-US" sz="1800" b="1" dirty="0">
                        <a:latin typeface="Times New Roman" panose="02020603050405020304" pitchFamily="18" charset="0"/>
                        <a:ea typeface="Times New Roman" panose="02020603050405020304" pitchFamily="18" charset="0"/>
                      </a:endParaRPr>
                    </a:p>
                    <a:p>
                      <a:pPr marL="0" lvl="0" indent="0" eaLnBrk="0" hangingPunc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目</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内  容</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检测栏填写方法及数据要求</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188720">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1</a:t>
                      </a:r>
                      <a:endParaRPr lang="zh-CN" altLang="en-US" sz="1800" b="1">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均压环与柱主筋连接</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检查是否设均压环？是否与防雷引下线的柱主筋连接？一类</a:t>
                      </a:r>
                      <a:r>
                        <a:rPr lang="en-US" altLang="zh-CN" sz="1800" b="1">
                          <a:latin typeface="宋体" panose="02010600030101010101" pitchFamily="2" charset="-122"/>
                          <a:ea typeface="Times New Roman" panose="02020603050405020304" pitchFamily="18" charset="0"/>
                        </a:rPr>
                        <a:t>30</a:t>
                      </a:r>
                      <a:r>
                        <a:rPr lang="en-US" altLang="zh-CN" sz="1800" b="1">
                          <a:latin typeface="Times New Roman" panose="02020603050405020304" pitchFamily="18" charset="0"/>
                          <a:ea typeface="Times New Roman" panose="02020603050405020304" pitchFamily="18" charset="0"/>
                        </a:rPr>
                        <a:t> m</a:t>
                      </a:r>
                      <a:r>
                        <a:rPr lang="zh-CN" altLang="en-US" sz="1800" b="1" dirty="0">
                          <a:latin typeface="Times New Roman" panose="02020603050405020304" pitchFamily="18" charset="0"/>
                          <a:ea typeface="Times New Roman" panose="02020603050405020304" pitchFamily="18" charset="0"/>
                        </a:rPr>
                        <a:t>，二类</a:t>
                      </a:r>
                      <a:r>
                        <a:rPr lang="en-US" altLang="zh-CN" sz="1800" b="1">
                          <a:latin typeface="Times New Roman" panose="02020603050405020304" pitchFamily="18" charset="0"/>
                          <a:ea typeface="Times New Roman" panose="02020603050405020304" pitchFamily="18" charset="0"/>
                        </a:rPr>
                        <a:t>45m</a:t>
                      </a:r>
                      <a:r>
                        <a:rPr lang="zh-CN" altLang="en-US" sz="1800" b="1" dirty="0">
                          <a:latin typeface="Times New Roman" panose="02020603050405020304" pitchFamily="18" charset="0"/>
                          <a:ea typeface="Times New Roman" panose="02020603050405020304" pitchFamily="18" charset="0"/>
                        </a:rPr>
                        <a:t>、三类</a:t>
                      </a:r>
                      <a:r>
                        <a:rPr lang="en-US" altLang="zh-CN" sz="1800" b="1">
                          <a:latin typeface="Times New Roman" panose="02020603050405020304" pitchFamily="18" charset="0"/>
                          <a:ea typeface="Times New Roman" panose="02020603050405020304" pitchFamily="18" charset="0"/>
                        </a:rPr>
                        <a:t>60m</a:t>
                      </a:r>
                      <a:r>
                        <a:rPr lang="zh-CN" altLang="en-US" sz="1800" b="1" dirty="0">
                          <a:latin typeface="Times New Roman" panose="02020603050405020304" pitchFamily="18" charset="0"/>
                          <a:ea typeface="Times New Roman" panose="02020603050405020304" pitchFamily="18" charset="0"/>
                        </a:rPr>
                        <a:t>高度以上的建筑物，必须设均压环，并使该高度以上的门、窗及大金属物与防雷装置相连。</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54075">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2</a:t>
                      </a:r>
                      <a:endParaRPr lang="zh-CN" altLang="en-US" sz="1800" b="1">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预留钢筋焊接</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门、窗框的两侧各应有一条</a:t>
                      </a:r>
                      <a:r>
                        <a:rPr lang="en-US" altLang="zh-CN" sz="1800" b="1" dirty="0">
                          <a:latin typeface="宋体" panose="02010600030101010101" pitchFamily="2" charset="-122"/>
                          <a:ea typeface="Times New Roman" panose="02020603050405020304" pitchFamily="18" charset="0"/>
                        </a:rPr>
                        <a:t>≥</a:t>
                      </a:r>
                      <a:r>
                        <a:rPr lang="en-US" altLang="zh-CN" sz="1800" b="1">
                          <a:latin typeface="Times New Roman" panose="02020603050405020304" pitchFamily="18" charset="0"/>
                          <a:ea typeface="Times New Roman" panose="02020603050405020304" pitchFamily="18" charset="0"/>
                        </a:rPr>
                        <a:t>Φ8</a:t>
                      </a:r>
                      <a:r>
                        <a:rPr lang="zh-CN" altLang="en-US" sz="1800" b="1" dirty="0">
                          <a:latin typeface="Times New Roman" panose="02020603050405020304" pitchFamily="18" charset="0"/>
                          <a:ea typeface="Times New Roman" panose="02020603050405020304" pitchFamily="18" charset="0"/>
                        </a:rPr>
                        <a:t>的钢筋用作均压环的引下线。在预留钢筋处的塔接效果良好。</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40080">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3</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门</a:t>
                      </a:r>
                      <a:r>
                        <a:rPr lang="en-US" altLang="zh-CN" sz="1800" b="1" dirty="0">
                          <a:latin typeface="宋体" panose="02010600030101010101" pitchFamily="2" charset="-122"/>
                          <a:ea typeface="Times New Roman" panose="02020603050405020304" pitchFamily="18" charset="0"/>
                        </a:rPr>
                        <a:t>-</a:t>
                      </a:r>
                      <a:r>
                        <a:rPr lang="zh-CN" altLang="en-US" sz="1800" b="1" dirty="0">
                          <a:latin typeface="宋体" panose="02010600030101010101" pitchFamily="2" charset="-122"/>
                          <a:ea typeface="Times New Roman" panose="02020603050405020304" pitchFamily="18" charset="0"/>
                        </a:rPr>
                        <a:t>窗环过渡电阻</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检测门、窗</a:t>
                      </a:r>
                      <a:r>
                        <a:rPr lang="en-US" altLang="zh-CN" sz="1800" b="1" dirty="0">
                          <a:latin typeface="宋体" panose="02010600030101010101" pitchFamily="2" charset="-122"/>
                          <a:ea typeface="Times New Roman" panose="02020603050405020304" pitchFamily="18" charset="0"/>
                        </a:rPr>
                        <a:t>-</a:t>
                      </a:r>
                      <a:r>
                        <a:rPr lang="zh-CN" altLang="en-US" sz="1800" b="1" dirty="0">
                          <a:latin typeface="宋体" panose="02010600030101010101" pitchFamily="2" charset="-122"/>
                          <a:ea typeface="Times New Roman" panose="02020603050405020304" pitchFamily="18" charset="0"/>
                        </a:rPr>
                        <a:t>环的电气通路情况，可用万用表进行测量。</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med">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标题 77825"/>
          <p:cNvSpPr>
            <a:spLocks noGrp="1"/>
          </p:cNvSpPr>
          <p:nvPr>
            <p:ph type="title"/>
          </p:nvPr>
        </p:nvSpPr>
        <p:spPr>
          <a:xfrm>
            <a:off x="2674938" y="115888"/>
            <a:ext cx="7793038" cy="1462088"/>
          </a:xfrm>
        </p:spPr>
        <p:txBody>
          <a:bodyPr anchor="ctr" anchorCtr="1"/>
          <a:p>
            <a:pPr fontAlgn="base"/>
            <a:endParaRPr lang="zh-CN" altLang="en-US" sz="2800" b="1" strike="noStrike" noProof="1" dirty="0"/>
          </a:p>
        </p:txBody>
      </p:sp>
      <p:sp>
        <p:nvSpPr>
          <p:cNvPr id="77827" name="文本占位符 77826"/>
          <p:cNvSpPr>
            <a:spLocks noGrp="1"/>
          </p:cNvSpPr>
          <p:nvPr>
            <p:ph idx="1"/>
          </p:nvPr>
        </p:nvSpPr>
        <p:spPr/>
        <p:txBody>
          <a:bodyPr/>
          <a:p>
            <a:pPr fontAlgn="base"/>
            <a:endParaRPr strike="noStrike" noProof="1" dirty="0"/>
          </a:p>
        </p:txBody>
      </p:sp>
      <p:sp>
        <p:nvSpPr>
          <p:cNvPr id="48131" name="矩形 77829"/>
          <p:cNvSpPr/>
          <p:nvPr/>
        </p:nvSpPr>
        <p:spPr>
          <a:xfrm>
            <a:off x="2640013" y="2133759"/>
            <a:ext cx="1863725" cy="366395"/>
          </a:xfrm>
          <a:prstGeom prst="rect">
            <a:avLst/>
          </a:prstGeom>
          <a:noFill/>
          <a:ln w="9525">
            <a:noFill/>
          </a:ln>
        </p:spPr>
        <p:txBody>
          <a:bodyPr wrap="none" anchor="ctr">
            <a:spAutoFit/>
          </a:bodyPr>
          <a:p>
            <a:pPr lvl="0" indent="0"/>
            <a:r>
              <a:rPr lang="en-US" altLang="zh-CN" b="1" dirty="0">
                <a:latin typeface="Tahoma" panose="020B0604030504040204" pitchFamily="34" charset="0"/>
                <a:ea typeface="宋体" panose="02010600030101010101" pitchFamily="2" charset="-122"/>
              </a:rPr>
              <a:t>⑶.</a:t>
            </a:r>
            <a:r>
              <a:rPr lang="zh-CN" altLang="en-US" b="1" dirty="0">
                <a:latin typeface="Tahoma" panose="020B0604030504040204" pitchFamily="34" charset="0"/>
                <a:ea typeface="宋体" panose="02010600030101010101" pitchFamily="2" charset="-122"/>
              </a:rPr>
              <a:t>主要检测要点</a:t>
            </a:r>
            <a:endParaRPr lang="zh-CN" altLang="en-US" b="1" dirty="0">
              <a:latin typeface="Tahoma" panose="020B0604030504040204" pitchFamily="34" charset="0"/>
              <a:ea typeface="宋体" panose="02010600030101010101" pitchFamily="2" charset="-122"/>
            </a:endParaRPr>
          </a:p>
        </p:txBody>
      </p:sp>
      <p:sp>
        <p:nvSpPr>
          <p:cNvPr id="48132" name="矩形 77830"/>
          <p:cNvSpPr/>
          <p:nvPr/>
        </p:nvSpPr>
        <p:spPr>
          <a:xfrm>
            <a:off x="2927350" y="2500948"/>
            <a:ext cx="7498080" cy="640080"/>
          </a:xfrm>
          <a:prstGeom prst="rect">
            <a:avLst/>
          </a:prstGeom>
          <a:noFill/>
          <a:ln w="9525">
            <a:noFill/>
          </a:ln>
        </p:spPr>
        <p:txBody>
          <a:bodyPr wrap="none" anchor="ctr">
            <a:spAutoFit/>
          </a:bodyPr>
          <a:p>
            <a:pPr lvl="0" indent="0"/>
            <a:r>
              <a:rPr lang="zh-CN" altLang="en-US" dirty="0">
                <a:latin typeface="Tahoma" panose="020B0604030504040204" pitchFamily="34" charset="0"/>
                <a:ea typeface="宋体" panose="02010600030101010101" pitchFamily="2" charset="-122"/>
              </a:rPr>
              <a:t>均压环的布置形式、间隔、外墙金属门窗、栏杆及较大金属构件接地、玻</a:t>
            </a:r>
            <a:endParaRPr lang="zh-CN" altLang="en-US" dirty="0">
              <a:latin typeface="Tahoma" panose="020B0604030504040204" pitchFamily="34" charset="0"/>
              <a:ea typeface="宋体" panose="02010600030101010101" pitchFamily="2" charset="-122"/>
            </a:endParaRPr>
          </a:p>
          <a:p>
            <a:pPr lvl="0" indent="0"/>
            <a:endParaRPr lang="zh-CN" altLang="en-US" dirty="0">
              <a:latin typeface="Tahoma" panose="020B0604030504040204" pitchFamily="34" charset="0"/>
              <a:ea typeface="宋体" panose="02010600030101010101" pitchFamily="2" charset="-122"/>
            </a:endParaRPr>
          </a:p>
        </p:txBody>
      </p:sp>
      <p:sp>
        <p:nvSpPr>
          <p:cNvPr id="48133" name="矩形 77831"/>
          <p:cNvSpPr/>
          <p:nvPr/>
        </p:nvSpPr>
        <p:spPr>
          <a:xfrm>
            <a:off x="2208213" y="2846388"/>
            <a:ext cx="6708775" cy="366395"/>
          </a:xfrm>
          <a:prstGeom prst="rect">
            <a:avLst/>
          </a:prstGeom>
          <a:noFill/>
          <a:ln w="9525">
            <a:noFill/>
          </a:ln>
        </p:spPr>
        <p:txBody>
          <a:bodyPr wrap="none" anchor="t">
            <a:spAutoFit/>
          </a:bodyPr>
          <a:p>
            <a:pPr lvl="0" indent="0"/>
            <a:r>
              <a:rPr lang="zh-CN" altLang="en-US" dirty="0">
                <a:latin typeface="Tahoma" panose="020B0604030504040204" pitchFamily="34" charset="0"/>
                <a:ea typeface="宋体" panose="02010600030101010101" pitchFamily="2" charset="-122"/>
              </a:rPr>
              <a:t>璃幕墙接地处理金属支架防雷网格的设计，分别为以下</a:t>
            </a:r>
            <a:r>
              <a:rPr lang="en-US" altLang="zh-CN" dirty="0">
                <a:latin typeface="Tahoma" panose="020B0604030504040204" pitchFamily="34" charset="0"/>
                <a:ea typeface="宋体" panose="02010600030101010101" pitchFamily="2" charset="-122"/>
              </a:rPr>
              <a:t>4</a:t>
            </a:r>
            <a:r>
              <a:rPr lang="zh-CN" altLang="en-US" dirty="0">
                <a:latin typeface="Tahoma" panose="020B0604030504040204" pitchFamily="34" charset="0"/>
                <a:ea typeface="宋体" panose="02010600030101010101" pitchFamily="2" charset="-122"/>
              </a:rPr>
              <a:t>个方面：</a:t>
            </a:r>
            <a:endParaRPr lang="zh-CN" altLang="en-US" dirty="0">
              <a:latin typeface="Tahoma" panose="020B0604030504040204" pitchFamily="34" charset="0"/>
              <a:ea typeface="宋体" panose="02010600030101010101" pitchFamily="2" charset="-122"/>
            </a:endParaRPr>
          </a:p>
        </p:txBody>
      </p:sp>
      <p:sp>
        <p:nvSpPr>
          <p:cNvPr id="48134" name="矩形 77832"/>
          <p:cNvSpPr/>
          <p:nvPr/>
        </p:nvSpPr>
        <p:spPr>
          <a:xfrm>
            <a:off x="2566988" y="3213259"/>
            <a:ext cx="2538095" cy="366395"/>
          </a:xfrm>
          <a:prstGeom prst="rect">
            <a:avLst/>
          </a:prstGeom>
          <a:noFill/>
          <a:ln w="9525">
            <a:noFill/>
          </a:ln>
        </p:spPr>
        <p:txBody>
          <a:bodyPr wrap="none" anchor="ctr">
            <a:spAutoFit/>
          </a:bodyPr>
          <a:p>
            <a:pPr lvl="0" indent="0"/>
            <a:r>
              <a:rPr lang="en-US" altLang="zh-CN" dirty="0">
                <a:latin typeface="Tahoma" panose="020B0604030504040204" pitchFamily="34" charset="0"/>
                <a:ea typeface="宋体" panose="02010600030101010101" pitchFamily="2" charset="-122"/>
              </a:rPr>
              <a:t>①.</a:t>
            </a:r>
            <a:r>
              <a:rPr lang="zh-CN" altLang="en-US" dirty="0">
                <a:latin typeface="Tahoma" panose="020B0604030504040204" pitchFamily="34" charset="0"/>
                <a:ea typeface="宋体" panose="02010600030101010101" pitchFamily="2" charset="-122"/>
              </a:rPr>
              <a:t>均压环与柱主筋连接</a:t>
            </a:r>
            <a:endParaRPr lang="zh-CN" altLang="en-US" dirty="0">
              <a:latin typeface="Tahoma" panose="020B0604030504040204" pitchFamily="34" charset="0"/>
              <a:ea typeface="宋体" panose="02010600030101010101" pitchFamily="2" charset="-122"/>
            </a:endParaRPr>
          </a:p>
        </p:txBody>
      </p:sp>
      <p:sp>
        <p:nvSpPr>
          <p:cNvPr id="48135" name="矩形 77833"/>
          <p:cNvSpPr/>
          <p:nvPr/>
        </p:nvSpPr>
        <p:spPr>
          <a:xfrm>
            <a:off x="3216275" y="3500914"/>
            <a:ext cx="7269480" cy="365760"/>
          </a:xfrm>
          <a:prstGeom prst="rect">
            <a:avLst/>
          </a:prstGeom>
          <a:noFill/>
          <a:ln w="9525">
            <a:noFill/>
          </a:ln>
        </p:spPr>
        <p:txBody>
          <a:bodyPr wrap="none" anchor="ctr">
            <a:spAutoFit/>
          </a:bodyPr>
          <a:p>
            <a:pPr lvl="0" indent="0"/>
            <a:r>
              <a:rPr lang="zh-CN" altLang="en-US" dirty="0">
                <a:latin typeface="Tahoma" panose="020B0604030504040204" pitchFamily="34" charset="0"/>
                <a:ea typeface="宋体" panose="02010600030101010101" pitchFamily="2" charset="-122"/>
              </a:rPr>
              <a:t>主要检查是否均压环、均压环没有与做引下线的柱主筋连接，其连接是</a:t>
            </a:r>
            <a:endParaRPr lang="zh-CN" altLang="en-US" dirty="0">
              <a:latin typeface="Tahoma" panose="020B0604030504040204" pitchFamily="34" charset="0"/>
              <a:ea typeface="宋体" panose="02010600030101010101" pitchFamily="2" charset="-122"/>
            </a:endParaRPr>
          </a:p>
        </p:txBody>
      </p:sp>
      <p:sp>
        <p:nvSpPr>
          <p:cNvPr id="48136" name="矩形 77834"/>
          <p:cNvSpPr/>
          <p:nvPr/>
        </p:nvSpPr>
        <p:spPr>
          <a:xfrm>
            <a:off x="2252663" y="3854450"/>
            <a:ext cx="7295515" cy="366395"/>
          </a:xfrm>
          <a:prstGeom prst="rect">
            <a:avLst/>
          </a:prstGeom>
          <a:noFill/>
          <a:ln w="9525">
            <a:noFill/>
          </a:ln>
        </p:spPr>
        <p:txBody>
          <a:bodyPr wrap="none" anchor="t">
            <a:spAutoFit/>
          </a:bodyPr>
          <a:p>
            <a:pPr lvl="0" indent="0"/>
            <a:r>
              <a:rPr lang="zh-CN" altLang="en-US" dirty="0">
                <a:latin typeface="Tahoma" panose="020B0604030504040204" pitchFamily="34" charset="0"/>
                <a:ea typeface="宋体" panose="02010600030101010101" pitchFamily="2" charset="-122"/>
              </a:rPr>
              <a:t>否正确，（一类</a:t>
            </a:r>
            <a:r>
              <a:rPr lang="en-US" altLang="zh-CN" dirty="0">
                <a:latin typeface="Tahoma" panose="020B0604030504040204" pitchFamily="34" charset="0"/>
                <a:ea typeface="宋体" panose="02010600030101010101" pitchFamily="2" charset="-122"/>
              </a:rPr>
              <a:t>30m</a:t>
            </a:r>
            <a:r>
              <a:rPr lang="zh-CN" altLang="en-US" dirty="0">
                <a:latin typeface="Tahoma" panose="020B0604030504040204" pitchFamily="34" charset="0"/>
                <a:ea typeface="宋体" panose="02010600030101010101" pitchFamily="2" charset="-122"/>
              </a:rPr>
              <a:t>，二类</a:t>
            </a:r>
            <a:r>
              <a:rPr lang="en-US" altLang="zh-CN" dirty="0">
                <a:latin typeface="Tahoma" panose="020B0604030504040204" pitchFamily="34" charset="0"/>
                <a:ea typeface="宋体" panose="02010600030101010101" pitchFamily="2" charset="-122"/>
              </a:rPr>
              <a:t>45m</a:t>
            </a:r>
            <a:r>
              <a:rPr lang="zh-CN" altLang="en-US" dirty="0">
                <a:latin typeface="Tahoma" panose="020B0604030504040204" pitchFamily="34" charset="0"/>
                <a:ea typeface="宋体" panose="02010600030101010101" pitchFamily="2" charset="-122"/>
              </a:rPr>
              <a:t>、三类</a:t>
            </a:r>
            <a:r>
              <a:rPr lang="en-US" altLang="zh-CN" dirty="0">
                <a:latin typeface="Tahoma" panose="020B0604030504040204" pitchFamily="34" charset="0"/>
                <a:ea typeface="宋体" panose="02010600030101010101" pitchFamily="2" charset="-122"/>
              </a:rPr>
              <a:t>60m</a:t>
            </a:r>
            <a:r>
              <a:rPr lang="zh-CN" altLang="en-US" dirty="0">
                <a:latin typeface="Tahoma" panose="020B0604030504040204" pitchFamily="34" charset="0"/>
                <a:ea typeface="宋体" panose="02010600030101010101" pitchFamily="2" charset="-122"/>
              </a:rPr>
              <a:t>高度以上的建筑物，必须设 </a:t>
            </a:r>
            <a:endParaRPr lang="zh-CN" altLang="en-US" dirty="0">
              <a:latin typeface="Tahoma" panose="020B0604030504040204" pitchFamily="34" charset="0"/>
              <a:ea typeface="宋体" panose="02010600030101010101" pitchFamily="2" charset="-122"/>
            </a:endParaRPr>
          </a:p>
        </p:txBody>
      </p:sp>
      <p:sp>
        <p:nvSpPr>
          <p:cNvPr id="48137" name="矩形 77835"/>
          <p:cNvSpPr/>
          <p:nvPr/>
        </p:nvSpPr>
        <p:spPr>
          <a:xfrm>
            <a:off x="2279650" y="4149884"/>
            <a:ext cx="5741035" cy="366395"/>
          </a:xfrm>
          <a:prstGeom prst="rect">
            <a:avLst/>
          </a:prstGeom>
          <a:noFill/>
          <a:ln w="9525">
            <a:noFill/>
          </a:ln>
        </p:spPr>
        <p:txBody>
          <a:bodyPr wrap="none" anchor="ctr">
            <a:spAutoFit/>
          </a:bodyPr>
          <a:p>
            <a:pPr lvl="0" indent="0"/>
            <a:r>
              <a:rPr lang="zh-CN" altLang="en-US" dirty="0">
                <a:latin typeface="Tahoma" panose="020B0604030504040204" pitchFamily="34" charset="0"/>
                <a:ea typeface="宋体" panose="02010600030101010101" pitchFamily="2" charset="-122"/>
              </a:rPr>
              <a:t>并使该高度以上的门、窗及大金属物与防雷装置相接） </a:t>
            </a:r>
            <a:endParaRPr lang="zh-CN" altLang="en-US" dirty="0">
              <a:latin typeface="Tahoma" panose="020B0604030504040204" pitchFamily="34" charset="0"/>
              <a:ea typeface="宋体" panose="02010600030101010101" pitchFamily="2" charset="-122"/>
            </a:endParaRPr>
          </a:p>
        </p:txBody>
      </p:sp>
      <p:sp>
        <p:nvSpPr>
          <p:cNvPr id="48138" name="矩形 77836"/>
          <p:cNvSpPr/>
          <p:nvPr/>
        </p:nvSpPr>
        <p:spPr>
          <a:xfrm>
            <a:off x="9340850" y="3854450"/>
            <a:ext cx="1325880" cy="365760"/>
          </a:xfrm>
          <a:prstGeom prst="rect">
            <a:avLst/>
          </a:prstGeom>
          <a:noFill/>
          <a:ln w="9525">
            <a:noFill/>
          </a:ln>
        </p:spPr>
        <p:txBody>
          <a:bodyPr wrap="none" anchor="t">
            <a:spAutoFit/>
          </a:bodyPr>
          <a:p>
            <a:pPr lvl="0" indent="0"/>
            <a:r>
              <a:rPr lang="zh-CN" altLang="en-US" dirty="0">
                <a:latin typeface="Tahoma" panose="020B0604030504040204" pitchFamily="34" charset="0"/>
                <a:ea typeface="宋体" panose="02010600030101010101" pitchFamily="2" charset="-122"/>
              </a:rPr>
              <a:t>计均压环，</a:t>
            </a:r>
            <a:endParaRPr lang="zh-CN" altLang="en-US" dirty="0">
              <a:latin typeface="Tahoma" panose="020B0604030504040204" pitchFamily="34" charset="0"/>
              <a:ea typeface="宋体" panose="02010600030101010101" pitchFamily="2" charset="-122"/>
            </a:endParaRPr>
          </a:p>
        </p:txBody>
      </p:sp>
      <p:sp>
        <p:nvSpPr>
          <p:cNvPr id="48139" name="矩形 77837"/>
          <p:cNvSpPr/>
          <p:nvPr/>
        </p:nvSpPr>
        <p:spPr>
          <a:xfrm>
            <a:off x="2555875" y="4508659"/>
            <a:ext cx="2080895" cy="366395"/>
          </a:xfrm>
          <a:prstGeom prst="rect">
            <a:avLst/>
          </a:prstGeom>
          <a:noFill/>
          <a:ln w="9525">
            <a:noFill/>
          </a:ln>
        </p:spPr>
        <p:txBody>
          <a:bodyPr wrap="none" anchor="ctr">
            <a:spAutoFit/>
          </a:bodyPr>
          <a:p>
            <a:pPr lvl="0" indent="0"/>
            <a:r>
              <a:rPr lang="en-US" altLang="zh-CN" dirty="0">
                <a:latin typeface="Tahoma" panose="020B0604030504040204" pitchFamily="34" charset="0"/>
                <a:ea typeface="宋体" panose="02010600030101010101" pitchFamily="2" charset="-122"/>
              </a:rPr>
              <a:t>②.</a:t>
            </a:r>
            <a:r>
              <a:rPr lang="zh-CN" altLang="en-US" dirty="0">
                <a:latin typeface="Tahoma" panose="020B0604030504040204" pitchFamily="34" charset="0"/>
                <a:ea typeface="宋体" panose="02010600030101010101" pitchFamily="2" charset="-122"/>
              </a:rPr>
              <a:t>预留钢筋焊接：</a:t>
            </a:r>
            <a:endParaRPr lang="zh-CN" altLang="en-US" dirty="0">
              <a:latin typeface="Tahoma" panose="020B0604030504040204" pitchFamily="34" charset="0"/>
              <a:ea typeface="宋体" panose="02010600030101010101" pitchFamily="2" charset="-122"/>
            </a:endParaRPr>
          </a:p>
        </p:txBody>
      </p:sp>
      <p:sp>
        <p:nvSpPr>
          <p:cNvPr id="48140" name="矩形 77838"/>
          <p:cNvSpPr/>
          <p:nvPr/>
        </p:nvSpPr>
        <p:spPr>
          <a:xfrm>
            <a:off x="3071813" y="4732656"/>
            <a:ext cx="7466330" cy="640715"/>
          </a:xfrm>
          <a:prstGeom prst="rect">
            <a:avLst/>
          </a:prstGeom>
          <a:noFill/>
          <a:ln w="9525">
            <a:noFill/>
          </a:ln>
        </p:spPr>
        <p:txBody>
          <a:bodyPr wrap="none" anchor="ctr">
            <a:spAutoFit/>
          </a:bodyPr>
          <a:p>
            <a:pPr lvl="0" indent="0"/>
            <a:r>
              <a:rPr lang="zh-CN" altLang="en-US" dirty="0">
                <a:latin typeface="Tahoma" panose="020B0604030504040204" pitchFamily="34" charset="0"/>
                <a:ea typeface="宋体" panose="02010600030101010101" pitchFamily="2" charset="-122"/>
              </a:rPr>
              <a:t>检查金属门、窗、柜的两侧各应有一条</a:t>
            </a:r>
            <a:r>
              <a:rPr lang="en-US" altLang="zh-CN" dirty="0">
                <a:latin typeface="Tahoma" panose="020B0604030504040204" pitchFamily="34" charset="0"/>
                <a:ea typeface="宋体" panose="02010600030101010101" pitchFamily="2" charset="-122"/>
              </a:rPr>
              <a:t>Φ8 </a:t>
            </a:r>
            <a:r>
              <a:rPr lang="zh-CN" altLang="en-US" dirty="0">
                <a:latin typeface="Tahoma" panose="020B0604030504040204" pitchFamily="34" charset="0"/>
                <a:ea typeface="宋体" panose="02010600030101010101" pitchFamily="2" charset="-122"/>
              </a:rPr>
              <a:t>的钢筋用均压环的引下线，在</a:t>
            </a:r>
            <a:endParaRPr lang="zh-CN" altLang="en-US" dirty="0">
              <a:latin typeface="Tahoma" panose="020B0604030504040204" pitchFamily="34" charset="0"/>
              <a:ea typeface="宋体" panose="02010600030101010101" pitchFamily="2" charset="-122"/>
            </a:endParaRPr>
          </a:p>
          <a:p>
            <a:pPr lvl="0" indent="0"/>
            <a:endParaRPr lang="zh-CN" altLang="en-US" dirty="0">
              <a:latin typeface="Tahoma" panose="020B0604030504040204" pitchFamily="34" charset="0"/>
              <a:ea typeface="宋体" panose="02010600030101010101" pitchFamily="2" charset="-122"/>
            </a:endParaRPr>
          </a:p>
        </p:txBody>
      </p:sp>
      <p:sp>
        <p:nvSpPr>
          <p:cNvPr id="48141" name="矩形 77839"/>
          <p:cNvSpPr/>
          <p:nvPr/>
        </p:nvSpPr>
        <p:spPr>
          <a:xfrm>
            <a:off x="2325688" y="5006975"/>
            <a:ext cx="3840480" cy="365760"/>
          </a:xfrm>
          <a:prstGeom prst="rect">
            <a:avLst/>
          </a:prstGeom>
          <a:noFill/>
          <a:ln w="9525">
            <a:noFill/>
          </a:ln>
        </p:spPr>
        <p:txBody>
          <a:bodyPr wrap="none" anchor="t">
            <a:spAutoFit/>
          </a:bodyPr>
          <a:p>
            <a:pPr lvl="0" indent="0"/>
            <a:r>
              <a:rPr lang="zh-CN" altLang="en-US" dirty="0">
                <a:latin typeface="Tahoma" panose="020B0604030504040204" pitchFamily="34" charset="0"/>
                <a:ea typeface="宋体" panose="02010600030101010101" pitchFamily="2" charset="-122"/>
              </a:rPr>
              <a:t>预留钢筋处的打接效果及焊接质量。</a:t>
            </a:r>
            <a:endParaRPr lang="zh-CN" altLang="en-US" dirty="0">
              <a:latin typeface="Tahoma" panose="020B0604030504040204" pitchFamily="34" charset="0"/>
              <a:ea typeface="宋体" panose="02010600030101010101" pitchFamily="2" charset="-122"/>
            </a:endParaRPr>
          </a:p>
        </p:txBody>
      </p:sp>
      <p:sp>
        <p:nvSpPr>
          <p:cNvPr id="48142" name="矩形 77840"/>
          <p:cNvSpPr/>
          <p:nvPr/>
        </p:nvSpPr>
        <p:spPr>
          <a:xfrm>
            <a:off x="2495550" y="5373847"/>
            <a:ext cx="3221990" cy="366395"/>
          </a:xfrm>
          <a:prstGeom prst="rect">
            <a:avLst/>
          </a:prstGeom>
          <a:noFill/>
          <a:ln w="9525">
            <a:noFill/>
          </a:ln>
        </p:spPr>
        <p:txBody>
          <a:bodyPr wrap="none" anchor="ctr">
            <a:spAutoFit/>
          </a:bodyPr>
          <a:p>
            <a:pPr lvl="0" indent="0"/>
            <a:r>
              <a:rPr lang="en-US" altLang="zh-CN" dirty="0">
                <a:latin typeface="Tahoma" panose="020B0604030504040204" pitchFamily="34" charset="0"/>
                <a:ea typeface="宋体" panose="02010600030101010101" pitchFamily="2" charset="-122"/>
              </a:rPr>
              <a:t> ③.</a:t>
            </a:r>
            <a:r>
              <a:rPr lang="zh-CN" altLang="en-US" dirty="0">
                <a:latin typeface="Tahoma" panose="020B0604030504040204" pitchFamily="34" charset="0"/>
                <a:ea typeface="宋体" panose="02010600030101010101" pitchFamily="2" charset="-122"/>
              </a:rPr>
              <a:t>门窗</a:t>
            </a:r>
            <a:r>
              <a:rPr lang="en-US" altLang="zh-CN" dirty="0">
                <a:latin typeface="Tahoma" panose="020B0604030504040204" pitchFamily="34" charset="0"/>
                <a:ea typeface="宋体" panose="02010600030101010101" pitchFamily="2" charset="-122"/>
              </a:rPr>
              <a:t>-</a:t>
            </a:r>
            <a:r>
              <a:rPr lang="zh-CN" altLang="en-US" dirty="0">
                <a:latin typeface="Tahoma" panose="020B0604030504040204" pitchFamily="34" charset="0"/>
                <a:ea typeface="宋体" panose="02010600030101010101" pitchFamily="2" charset="-122"/>
              </a:rPr>
              <a:t>均压环的过渡电阻： </a:t>
            </a:r>
            <a:endParaRPr lang="zh-CN" altLang="en-US" dirty="0">
              <a:latin typeface="Tahoma" panose="020B0604030504040204" pitchFamily="34" charset="0"/>
              <a:ea typeface="宋体" panose="02010600030101010101" pitchFamily="2" charset="-122"/>
            </a:endParaRPr>
          </a:p>
        </p:txBody>
      </p:sp>
      <p:sp>
        <p:nvSpPr>
          <p:cNvPr id="48143" name="矩形 77841"/>
          <p:cNvSpPr/>
          <p:nvPr/>
        </p:nvSpPr>
        <p:spPr>
          <a:xfrm>
            <a:off x="2268538" y="5734209"/>
            <a:ext cx="8396605" cy="366395"/>
          </a:xfrm>
          <a:prstGeom prst="rect">
            <a:avLst/>
          </a:prstGeom>
          <a:noFill/>
          <a:ln w="9525">
            <a:noFill/>
          </a:ln>
        </p:spPr>
        <p:txBody>
          <a:bodyPr wrap="none" anchor="ctr">
            <a:spAutoFit/>
          </a:bodyPr>
          <a:p>
            <a:pPr lvl="0" indent="0"/>
            <a:r>
              <a:rPr lang="zh-CN" altLang="en-US" dirty="0">
                <a:latin typeface="Tahoma" panose="020B0604030504040204" pitchFamily="34" charset="0"/>
                <a:ea typeface="宋体" panose="02010600030101010101" pitchFamily="2" charset="-122"/>
              </a:rPr>
              <a:t>检测门、窗</a:t>
            </a:r>
            <a:r>
              <a:rPr lang="en-US" altLang="zh-CN" dirty="0">
                <a:latin typeface="Tahoma" panose="020B0604030504040204" pitchFamily="34" charset="0"/>
                <a:ea typeface="宋体" panose="02010600030101010101" pitchFamily="2" charset="-122"/>
              </a:rPr>
              <a:t>-</a:t>
            </a:r>
            <a:r>
              <a:rPr lang="zh-CN" altLang="en-US" dirty="0">
                <a:latin typeface="Tahoma" panose="020B0604030504040204" pitchFamily="34" charset="0"/>
                <a:ea typeface="宋体" panose="02010600030101010101" pitchFamily="2" charset="-122"/>
              </a:rPr>
              <a:t>均压环的电气通路情况，可用万用表进行检查，一般阻值</a:t>
            </a:r>
            <a:r>
              <a:rPr lang="en-US" altLang="zh-CN">
                <a:latin typeface="Tahoma" panose="020B0604030504040204" pitchFamily="34" charset="0"/>
                <a:ea typeface="宋体" panose="02010600030101010101" pitchFamily="2" charset="-122"/>
              </a:rPr>
              <a:t>0.03-0.05Ω </a:t>
            </a:r>
            <a:endParaRPr lang="en-US" altLang="zh-CN">
              <a:latin typeface="Tahoma" panose="020B0604030504040204" pitchFamily="34" charset="0"/>
              <a:ea typeface="宋体" panose="02010600030101010101" pitchFamily="2" charset="-122"/>
            </a:endParaRPr>
          </a:p>
        </p:txBody>
      </p:sp>
      <p:sp>
        <p:nvSpPr>
          <p:cNvPr id="48144" name="矩形 77842"/>
          <p:cNvSpPr/>
          <p:nvPr/>
        </p:nvSpPr>
        <p:spPr>
          <a:xfrm>
            <a:off x="2566988" y="6092984"/>
            <a:ext cx="5967095" cy="366395"/>
          </a:xfrm>
          <a:prstGeom prst="rect">
            <a:avLst/>
          </a:prstGeom>
          <a:noFill/>
          <a:ln w="9525">
            <a:noFill/>
          </a:ln>
        </p:spPr>
        <p:txBody>
          <a:bodyPr wrap="none" anchor="ctr">
            <a:spAutoFit/>
          </a:bodyPr>
          <a:p>
            <a:pPr lvl="0" indent="0"/>
            <a:r>
              <a:rPr lang="en-US" altLang="zh-CN" dirty="0">
                <a:latin typeface="Tahoma" panose="020B0604030504040204" pitchFamily="34" charset="0"/>
                <a:ea typeface="宋体" panose="02010600030101010101" pitchFamily="2" charset="-122"/>
              </a:rPr>
              <a:t>④.</a:t>
            </a:r>
            <a:r>
              <a:rPr lang="zh-CN" altLang="en-US" dirty="0">
                <a:latin typeface="Tahoma" panose="020B0604030504040204" pitchFamily="34" charset="0"/>
                <a:ea typeface="宋体" panose="02010600030101010101" pitchFamily="2" charset="-122"/>
              </a:rPr>
              <a:t>检查玻璃幕墙的布置、金属支架网格尺寸及接地情况。</a:t>
            </a:r>
            <a:endParaRPr lang="zh-CN" altLang="en-US" dirty="0">
              <a:latin typeface="Tahoma" panose="020B0604030504040204" pitchFamily="34" charset="0"/>
              <a:ea typeface="宋体" panose="02010600030101010101" pitchFamily="2" charset="-122"/>
            </a:endParaRPr>
          </a:p>
        </p:txBody>
      </p:sp>
    </p:spTree>
  </p:cSld>
  <p:clrMapOvr>
    <a:masterClrMapping/>
  </p:clrMapOvr>
  <p:transition spd="med">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标题 78849"/>
          <p:cNvSpPr>
            <a:spLocks noGrp="1"/>
          </p:cNvSpPr>
          <p:nvPr>
            <p:ph type="title"/>
          </p:nvPr>
        </p:nvSpPr>
        <p:spPr>
          <a:xfrm>
            <a:off x="2674938" y="115888"/>
            <a:ext cx="7793038" cy="1462088"/>
          </a:xfrm>
        </p:spPr>
        <p:txBody>
          <a:bodyPr anchor="ctr" anchorCtr="1"/>
          <a:p>
            <a:pPr fontAlgn="base"/>
            <a:endParaRPr lang="zh-CN" altLang="en-US" sz="2800" b="1" strike="noStrike" noProof="1" dirty="0"/>
          </a:p>
        </p:txBody>
      </p:sp>
      <p:sp>
        <p:nvSpPr>
          <p:cNvPr id="78851" name="文本占位符 78850"/>
          <p:cNvSpPr>
            <a:spLocks noGrp="1"/>
          </p:cNvSpPr>
          <p:nvPr>
            <p:ph idx="1"/>
          </p:nvPr>
        </p:nvSpPr>
        <p:spPr/>
        <p:txBody>
          <a:bodyPr/>
          <a:p>
            <a:pPr fontAlgn="base"/>
            <a:endParaRPr strike="noStrike" noProof="1" dirty="0"/>
          </a:p>
        </p:txBody>
      </p:sp>
      <p:sp>
        <p:nvSpPr>
          <p:cNvPr id="49155" name="矩形 78853"/>
          <p:cNvSpPr/>
          <p:nvPr/>
        </p:nvSpPr>
        <p:spPr>
          <a:xfrm>
            <a:off x="2640013" y="2205197"/>
            <a:ext cx="2305050" cy="366395"/>
          </a:xfrm>
          <a:prstGeom prst="rect">
            <a:avLst/>
          </a:prstGeom>
          <a:noFill/>
          <a:ln w="9525">
            <a:noFill/>
          </a:ln>
        </p:spPr>
        <p:txBody>
          <a:bodyPr anchor="ctr">
            <a:spAutoFit/>
          </a:bodyPr>
          <a:p>
            <a:pPr lvl="0" indent="0"/>
            <a:r>
              <a:rPr lang="en-US" altLang="zh-CN" b="1" dirty="0">
                <a:latin typeface="Tahoma" panose="020B0604030504040204" pitchFamily="34" charset="0"/>
                <a:ea typeface="宋体" panose="02010600030101010101" pitchFamily="2" charset="-122"/>
              </a:rPr>
              <a:t>6.</a:t>
            </a:r>
            <a:r>
              <a:rPr lang="zh-CN" altLang="en-US" b="1" dirty="0">
                <a:latin typeface="Tahoma" panose="020B0604030504040204" pitchFamily="34" charset="0"/>
                <a:ea typeface="宋体" panose="02010600030101010101" pitchFamily="2" charset="-122"/>
              </a:rPr>
              <a:t>接闪器的检测</a:t>
            </a:r>
            <a:endParaRPr lang="zh-CN" altLang="en-US" b="1" dirty="0">
              <a:latin typeface="Tahoma" panose="020B0604030504040204" pitchFamily="34" charset="0"/>
              <a:ea typeface="宋体" panose="02010600030101010101" pitchFamily="2" charset="-122"/>
            </a:endParaRPr>
          </a:p>
        </p:txBody>
      </p:sp>
      <p:sp>
        <p:nvSpPr>
          <p:cNvPr id="49156" name="矩形 78854"/>
          <p:cNvSpPr/>
          <p:nvPr/>
        </p:nvSpPr>
        <p:spPr>
          <a:xfrm>
            <a:off x="2630488" y="2566035"/>
            <a:ext cx="2166620" cy="640080"/>
          </a:xfrm>
          <a:prstGeom prst="rect">
            <a:avLst/>
          </a:prstGeom>
          <a:noFill/>
          <a:ln w="9525">
            <a:noFill/>
          </a:ln>
        </p:spPr>
        <p:txBody>
          <a:bodyPr wrap="none" anchor="ctr">
            <a:spAutoFit/>
          </a:bodyPr>
          <a:p>
            <a:pPr lvl="0" indent="374650"/>
            <a:r>
              <a:rPr lang="zh-CN" altLang="en-US" b="1" dirty="0">
                <a:latin typeface="Times New Roman" panose="02020603050405020304" pitchFamily="18" charset="0"/>
                <a:ea typeface="Times New Roman" panose="02020603050405020304" pitchFamily="18" charset="0"/>
              </a:rPr>
              <a:t>避雷网格的检测</a:t>
            </a:r>
            <a:endParaRPr lang="zh-CN" altLang="en-US" dirty="0">
              <a:latin typeface="Tahoma" panose="020B0604030504040204" pitchFamily="34" charset="0"/>
              <a:ea typeface="宋体" panose="02010600030101010101" pitchFamily="2" charset="-122"/>
            </a:endParaRPr>
          </a:p>
          <a:p>
            <a:pPr lvl="0" indent="374650" eaLnBrk="0" hangingPunct="0"/>
            <a:r>
              <a:rPr lang="en-US" altLang="zh-CN" b="1" dirty="0">
                <a:latin typeface="宋体" panose="02010600030101010101" pitchFamily="2" charset="-122"/>
                <a:ea typeface="Times New Roman" panose="02020603050405020304" pitchFamily="18" charset="0"/>
              </a:rPr>
              <a:t>⑴.</a:t>
            </a:r>
            <a:r>
              <a:rPr lang="zh-CN" altLang="en-US" b="1" dirty="0">
                <a:latin typeface="宋体" panose="02010600030101010101" pitchFamily="2" charset="-122"/>
                <a:ea typeface="Times New Roman" panose="02020603050405020304" pitchFamily="18" charset="0"/>
              </a:rPr>
              <a:t>检测内容</a:t>
            </a:r>
            <a:endParaRPr lang="zh-CN" altLang="en-US" dirty="0">
              <a:latin typeface="Arial" panose="020B0604020202020204" pitchFamily="34" charset="0"/>
              <a:ea typeface="宋体" panose="02010600030101010101" pitchFamily="2" charset="-122"/>
            </a:endParaRPr>
          </a:p>
        </p:txBody>
      </p:sp>
      <p:graphicFrame>
        <p:nvGraphicFramePr>
          <p:cNvPr id="78856" name="表格 78855"/>
          <p:cNvGraphicFramePr/>
          <p:nvPr/>
        </p:nvGraphicFramePr>
        <p:xfrm>
          <a:off x="3143250" y="3357563"/>
          <a:ext cx="5544820" cy="3017520"/>
        </p:xfrm>
        <a:graphic>
          <a:graphicData uri="http://schemas.openxmlformats.org/drawingml/2006/table">
            <a:tbl>
              <a:tblPr/>
              <a:tblGrid>
                <a:gridCol w="352425"/>
                <a:gridCol w="2466340"/>
                <a:gridCol w="382905"/>
                <a:gridCol w="2343150"/>
              </a:tblGrid>
              <a:tr h="914400">
                <a:tc>
                  <a:txBody>
                    <a:bodyPr/>
                    <a:p>
                      <a:pPr marL="0" lvl="0" indent="0">
                        <a:spcBef>
                          <a:spcPct val="0"/>
                        </a:spcBef>
                        <a:buClr>
                          <a:srgbClr val="000000"/>
                        </a:buClr>
                        <a:buNone/>
                      </a:pPr>
                      <a:endParaRPr lang="en-US" altLang="zh-CN" sz="1800" b="1" dirty="0">
                        <a:latin typeface="宋体" panose="02010600030101010101" pitchFamily="2" charset="-122"/>
                        <a:ea typeface="Times New Roman" panose="02020603050405020304" pitchFamily="18" charset="0"/>
                      </a:endParaRPr>
                    </a:p>
                    <a:p>
                      <a:pPr marL="0" lvl="0" indent="0" eaLnBrk="0" hangingPunc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项</a:t>
                      </a:r>
                      <a:endParaRPr lang="zh-CN" altLang="en-US" sz="1800" b="1" dirty="0">
                        <a:latin typeface="Times New Roman" panose="02020603050405020304" pitchFamily="18" charset="0"/>
                        <a:ea typeface="Times New Roman" panose="02020603050405020304" pitchFamily="18" charset="0"/>
                      </a:endParaRPr>
                    </a:p>
                    <a:p>
                      <a:pPr marL="0" lvl="0" indent="0" eaLnBrk="0" hangingPunc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目</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内  容</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项</a:t>
                      </a:r>
                      <a:endParaRPr lang="zh-CN" altLang="en-US" sz="1800" b="1" dirty="0">
                        <a:latin typeface="Times New Roman" panose="02020603050405020304" pitchFamily="18" charset="0"/>
                        <a:ea typeface="Times New Roman" panose="02020603050405020304" pitchFamily="18" charset="0"/>
                      </a:endParaRPr>
                    </a:p>
                    <a:p>
                      <a:pPr marL="0" lvl="0" indent="0" eaLnBrk="0" hangingPunc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目</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内  容</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125">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1</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材料、规格</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6</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buNone/>
                      </a:pP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125">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2</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敷设方式</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7</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buNone/>
                      </a:pP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125">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3</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网格焊接</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8</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buNone/>
                      </a:pP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125">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4</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与引下线连接</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9</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buNone/>
                      </a:pP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39763">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5</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预留接地</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10</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buNone/>
                      </a:pP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med">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标题 79873"/>
          <p:cNvSpPr>
            <a:spLocks noGrp="1"/>
          </p:cNvSpPr>
          <p:nvPr>
            <p:ph type="title"/>
          </p:nvPr>
        </p:nvSpPr>
        <p:spPr>
          <a:xfrm>
            <a:off x="2674938" y="115888"/>
            <a:ext cx="7793038" cy="1462088"/>
          </a:xfrm>
        </p:spPr>
        <p:txBody>
          <a:bodyPr anchor="ctr" anchorCtr="1"/>
          <a:p>
            <a:pPr fontAlgn="base"/>
            <a:endParaRPr lang="zh-CN" altLang="en-US" sz="2800" b="1" strike="noStrike" noProof="1" dirty="0"/>
          </a:p>
        </p:txBody>
      </p:sp>
      <p:sp>
        <p:nvSpPr>
          <p:cNvPr id="79875" name="文本占位符 79874"/>
          <p:cNvSpPr>
            <a:spLocks noGrp="1"/>
          </p:cNvSpPr>
          <p:nvPr>
            <p:ph idx="1"/>
          </p:nvPr>
        </p:nvSpPr>
        <p:spPr/>
        <p:txBody>
          <a:bodyPr/>
          <a:p>
            <a:pPr fontAlgn="base"/>
            <a:endParaRPr strike="noStrike" noProof="1" dirty="0"/>
          </a:p>
        </p:txBody>
      </p:sp>
      <p:sp>
        <p:nvSpPr>
          <p:cNvPr id="50179" name="矩形 79877"/>
          <p:cNvSpPr/>
          <p:nvPr/>
        </p:nvSpPr>
        <p:spPr>
          <a:xfrm>
            <a:off x="2135188" y="2061052"/>
            <a:ext cx="1447800" cy="365760"/>
          </a:xfrm>
          <a:prstGeom prst="rect">
            <a:avLst/>
          </a:prstGeom>
          <a:noFill/>
          <a:ln w="9525">
            <a:noFill/>
          </a:ln>
        </p:spPr>
        <p:txBody>
          <a:bodyPr wrap="none" anchor="ctr">
            <a:spAutoFit/>
          </a:bodyPr>
          <a:p>
            <a:pPr lvl="0" indent="0"/>
            <a:r>
              <a:rPr lang="en-US" altLang="zh-CN" b="1" dirty="0">
                <a:latin typeface="宋体" panose="02010600030101010101" pitchFamily="2" charset="-122"/>
                <a:ea typeface="Times New Roman" panose="02020603050405020304" pitchFamily="18" charset="0"/>
              </a:rPr>
              <a:t>⑵.</a:t>
            </a:r>
            <a:r>
              <a:rPr lang="zh-CN" altLang="en-US" b="1" dirty="0">
                <a:latin typeface="宋体" panose="02010600030101010101" pitchFamily="2" charset="-122"/>
                <a:ea typeface="Times New Roman" panose="02020603050405020304" pitchFamily="18" charset="0"/>
              </a:rPr>
              <a:t>填写说明</a:t>
            </a:r>
            <a:endParaRPr lang="zh-CN" altLang="en-US" dirty="0">
              <a:latin typeface="Arial" panose="020B0604020202020204" pitchFamily="34" charset="0"/>
              <a:ea typeface="宋体" panose="02010600030101010101" pitchFamily="2" charset="-122"/>
            </a:endParaRPr>
          </a:p>
        </p:txBody>
      </p:sp>
      <p:graphicFrame>
        <p:nvGraphicFramePr>
          <p:cNvPr id="79879" name="表格 79878"/>
          <p:cNvGraphicFramePr/>
          <p:nvPr/>
        </p:nvGraphicFramePr>
        <p:xfrm>
          <a:off x="2135188" y="2470150"/>
          <a:ext cx="7992745" cy="4122420"/>
        </p:xfrm>
        <a:graphic>
          <a:graphicData uri="http://schemas.openxmlformats.org/drawingml/2006/table">
            <a:tbl>
              <a:tblPr/>
              <a:tblGrid>
                <a:gridCol w="438150"/>
                <a:gridCol w="1689100"/>
                <a:gridCol w="5865495"/>
              </a:tblGrid>
              <a:tr h="647700">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项</a:t>
                      </a:r>
                      <a:endParaRPr lang="zh-CN" altLang="en-US" sz="1800" b="1" dirty="0">
                        <a:latin typeface="Times New Roman" panose="02020603050405020304" pitchFamily="18" charset="0"/>
                        <a:ea typeface="Times New Roman" panose="02020603050405020304" pitchFamily="18" charset="0"/>
                      </a:endParaRPr>
                    </a:p>
                    <a:p>
                      <a:pPr marL="0" lvl="0" indent="0" eaLnBrk="0" hangingPunc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目</a:t>
                      </a:r>
                      <a:endParaRPr lang="zh-CN" altLang="en-US" sz="1800" b="1"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lgn="ctr">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内  容</a:t>
                      </a:r>
                      <a:endParaRPr lang="zh-CN" altLang="en-US" sz="1800" b="1"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lgn="ctr">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检测栏填写方法及数据要求</a:t>
                      </a:r>
                      <a:endParaRPr lang="zh-CN" altLang="en-US" sz="1800" b="1"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14400">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1</a:t>
                      </a:r>
                      <a:endParaRPr lang="zh-CN" altLang="en-US" sz="1800" b="1">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材料、规格</a:t>
                      </a:r>
                      <a:endParaRPr lang="zh-CN" altLang="en-US" sz="1800" b="1"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按防雷类别填写：一类：不大于</a:t>
                      </a:r>
                      <a:r>
                        <a:rPr lang="en-US" altLang="zh-CN" sz="1800" b="1" dirty="0">
                          <a:latin typeface="宋体" panose="02010600030101010101" pitchFamily="2" charset="-122"/>
                          <a:ea typeface="Times New Roman" panose="02020603050405020304" pitchFamily="18" charset="0"/>
                        </a:rPr>
                        <a:t>5m×5m</a:t>
                      </a:r>
                      <a:r>
                        <a:rPr lang="zh-CN" altLang="en-US" sz="1800" b="1" dirty="0">
                          <a:latin typeface="宋体" panose="02010600030101010101" pitchFamily="2" charset="-122"/>
                          <a:ea typeface="Times New Roman" panose="02020603050405020304" pitchFamily="18" charset="0"/>
                        </a:rPr>
                        <a:t>或</a:t>
                      </a:r>
                      <a:r>
                        <a:rPr lang="en-US" altLang="zh-CN" sz="1800" b="1" dirty="0">
                          <a:latin typeface="宋体" panose="02010600030101010101" pitchFamily="2" charset="-122"/>
                          <a:ea typeface="Times New Roman" panose="02020603050405020304" pitchFamily="18" charset="0"/>
                        </a:rPr>
                        <a:t>4m×6m</a:t>
                      </a:r>
                      <a:r>
                        <a:rPr lang="zh-CN" altLang="en-US" sz="1800" b="1" dirty="0">
                          <a:latin typeface="宋体" panose="02010600030101010101" pitchFamily="2" charset="-122"/>
                          <a:ea typeface="Times New Roman" panose="02020603050405020304" pitchFamily="18" charset="0"/>
                        </a:rPr>
                        <a:t>；二类：不大于</a:t>
                      </a:r>
                      <a:r>
                        <a:rPr lang="en-US" altLang="zh-CN" sz="1800" b="1" dirty="0">
                          <a:latin typeface="宋体" panose="02010600030101010101" pitchFamily="2" charset="-122"/>
                          <a:ea typeface="Times New Roman" panose="02020603050405020304" pitchFamily="18" charset="0"/>
                        </a:rPr>
                        <a:t>10m×10m</a:t>
                      </a:r>
                      <a:r>
                        <a:rPr lang="zh-CN" altLang="en-US" sz="1800" b="1" dirty="0">
                          <a:latin typeface="宋体" panose="02010600030101010101" pitchFamily="2" charset="-122"/>
                          <a:ea typeface="Times New Roman" panose="02020603050405020304" pitchFamily="18" charset="0"/>
                        </a:rPr>
                        <a:t>或</a:t>
                      </a:r>
                      <a:r>
                        <a:rPr lang="en-US" altLang="zh-CN" sz="1800" b="1" dirty="0">
                          <a:latin typeface="宋体" panose="02010600030101010101" pitchFamily="2" charset="-122"/>
                          <a:ea typeface="Times New Roman" panose="02020603050405020304" pitchFamily="18" charset="0"/>
                        </a:rPr>
                        <a:t>6m×12m</a:t>
                      </a:r>
                      <a:r>
                        <a:rPr lang="zh-CN" altLang="en-US" sz="1800" b="1" dirty="0">
                          <a:latin typeface="宋体" panose="02010600030101010101" pitchFamily="2" charset="-122"/>
                          <a:ea typeface="Times New Roman" panose="02020603050405020304" pitchFamily="18" charset="0"/>
                        </a:rPr>
                        <a:t>；三类：不大于</a:t>
                      </a:r>
                      <a:r>
                        <a:rPr lang="en-US" altLang="zh-CN" sz="1800" b="1" dirty="0">
                          <a:latin typeface="宋体" panose="02010600030101010101" pitchFamily="2" charset="-122"/>
                          <a:ea typeface="Times New Roman" panose="02020603050405020304" pitchFamily="18" charset="0"/>
                        </a:rPr>
                        <a:t>20m×20m</a:t>
                      </a:r>
                      <a:r>
                        <a:rPr lang="zh-CN" altLang="en-US" sz="1800" b="1" dirty="0">
                          <a:latin typeface="宋体" panose="02010600030101010101" pitchFamily="2" charset="-122"/>
                          <a:ea typeface="Times New Roman" panose="02020603050405020304" pitchFamily="18" charset="0"/>
                        </a:rPr>
                        <a:t>或</a:t>
                      </a:r>
                      <a:r>
                        <a:rPr lang="en-US" altLang="zh-CN" sz="1800" b="1" dirty="0">
                          <a:latin typeface="宋体" panose="02010600030101010101" pitchFamily="2" charset="-122"/>
                          <a:ea typeface="Times New Roman" panose="02020603050405020304" pitchFamily="18" charset="0"/>
                        </a:rPr>
                        <a:t>16m×24m</a:t>
                      </a:r>
                      <a:r>
                        <a:rPr lang="zh-CN" altLang="en-US" sz="1800" b="1" dirty="0">
                          <a:latin typeface="宋体" panose="02010600030101010101" pitchFamily="2" charset="-122"/>
                          <a:ea typeface="Times New Roman" panose="02020603050405020304" pitchFamily="18" charset="0"/>
                        </a:rPr>
                        <a:t>；</a:t>
                      </a:r>
                      <a:endParaRPr lang="zh-CN" altLang="en-US" sz="1800" b="1"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760">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2</a:t>
                      </a:r>
                      <a:endParaRPr lang="zh-CN" altLang="en-US" sz="1800" b="1">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敷设方式</a:t>
                      </a:r>
                      <a:endParaRPr lang="zh-CN" altLang="en-US" sz="1800" b="1"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分明敷和暗敷。明敷与暗敷均要检查网格尺寸</a:t>
                      </a:r>
                      <a:endParaRPr lang="zh-CN" altLang="en-US" sz="1800" b="1"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188720">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3</a:t>
                      </a:r>
                      <a:endParaRPr lang="zh-CN" altLang="en-US" sz="1800" b="1">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网格焊接</a:t>
                      </a:r>
                      <a:endParaRPr lang="zh-CN" altLang="en-US" sz="1800" b="1"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避雷网格一般利用天面板筋焊接而成，要求用不小于</a:t>
                      </a:r>
                      <a:r>
                        <a:rPr lang="en-US" altLang="zh-CN" sz="1800" b="1">
                          <a:latin typeface="Times New Roman" panose="02020603050405020304" pitchFamily="18" charset="0"/>
                          <a:ea typeface="Times New Roman" panose="02020603050405020304" pitchFamily="18" charset="0"/>
                        </a:rPr>
                        <a:t>Φ8</a:t>
                      </a:r>
                      <a:r>
                        <a:rPr lang="zh-CN" altLang="en-US" sz="1800" b="1" dirty="0">
                          <a:latin typeface="Times New Roman" panose="02020603050405020304" pitchFamily="18" charset="0"/>
                          <a:ea typeface="Times New Roman" panose="02020603050405020304" pitchFamily="18" charset="0"/>
                        </a:rPr>
                        <a:t>的钢筋，按规定大小敷设并让两端与柱的主筋引下线焊接。检查焊接长度：单边焊</a:t>
                      </a:r>
                      <a:r>
                        <a:rPr lang="zh-CN" altLang="en-US" sz="1800" b="1" dirty="0">
                          <a:latin typeface="宋体" panose="02010600030101010101" pitchFamily="2" charset="-122"/>
                          <a:ea typeface="Times New Roman" panose="02020603050405020304" pitchFamily="18" charset="0"/>
                        </a:rPr>
                        <a:t>长度＞</a:t>
                      </a:r>
                      <a:r>
                        <a:rPr lang="en-US" altLang="zh-CN" sz="1800" b="1" dirty="0">
                          <a:latin typeface="宋体" panose="02010600030101010101" pitchFamily="2" charset="-122"/>
                          <a:ea typeface="Times New Roman" panose="02020603050405020304" pitchFamily="18" charset="0"/>
                        </a:rPr>
                        <a:t>12d</a:t>
                      </a:r>
                      <a:r>
                        <a:rPr lang="zh-CN" altLang="en-US" sz="1800" b="1" dirty="0">
                          <a:latin typeface="宋体" panose="02010600030101010101" pitchFamily="2" charset="-122"/>
                          <a:ea typeface="Times New Roman" panose="02020603050405020304" pitchFamily="18" charset="0"/>
                        </a:rPr>
                        <a:t>；双边焊接长度应＞</a:t>
                      </a:r>
                      <a:r>
                        <a:rPr lang="en-US" altLang="zh-CN" sz="1800" b="1" dirty="0">
                          <a:latin typeface="宋体" panose="02010600030101010101" pitchFamily="2" charset="-122"/>
                          <a:ea typeface="Times New Roman" panose="02020603050405020304" pitchFamily="18" charset="0"/>
                        </a:rPr>
                        <a:t>6d</a:t>
                      </a:r>
                      <a:r>
                        <a:rPr lang="zh-CN" altLang="en-US" sz="1800" b="1" dirty="0">
                          <a:latin typeface="宋体" panose="02010600030101010101" pitchFamily="2" charset="-122"/>
                          <a:ea typeface="Times New Roman" panose="02020603050405020304" pitchFamily="18" charset="0"/>
                        </a:rPr>
                        <a:t>；是连续焊还是间隙焊。</a:t>
                      </a:r>
                      <a:endParaRPr lang="zh-CN" altLang="en-US" sz="1800" b="1"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40080">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4</a:t>
                      </a:r>
                      <a:endParaRPr lang="zh-CN" altLang="en-US" sz="1800" b="1">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与引下线连接</a:t>
                      </a:r>
                      <a:endParaRPr lang="zh-CN" altLang="en-US" sz="1800" b="1"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检查网格与主筋引下线连接的质量：网格纵横向钢筋的两端必须与各柱主筋焊接连通。</a:t>
                      </a:r>
                      <a:endParaRPr lang="zh-CN" altLang="en-US" sz="1800" b="1"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760">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5</a:t>
                      </a:r>
                      <a:endParaRPr lang="zh-CN" altLang="en-US" sz="1800" b="1">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预留接地</a:t>
                      </a:r>
                      <a:endParaRPr lang="zh-CN" altLang="en-US" sz="1800" b="1"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天面预留接地是天面电气设备接地用。</a:t>
                      </a:r>
                      <a:endParaRPr lang="zh-CN" altLang="en-US" sz="1800" b="1"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latin typeface="黑体" panose="02010609060101010101" charset="-122"/>
                <a:ea typeface="黑体" panose="02010609060101010101" charset="-122"/>
                <a:sym typeface="+mn-ea"/>
              </a:rPr>
              <a:t>一、防雷检测的准备</a:t>
            </a:r>
            <a:br>
              <a:rPr lang="zh-CN" altLang="en-US">
                <a:latin typeface="黑体" panose="02010609060101010101" charset="-122"/>
                <a:ea typeface="黑体" panose="02010609060101010101" charset="-122"/>
              </a:rPr>
            </a:br>
            <a:endParaRPr lang="zh-CN" altLang="en-US">
              <a:latin typeface="黑体" panose="02010609060101010101" charset="-122"/>
              <a:ea typeface="黑体" panose="02010609060101010101" charset="-122"/>
            </a:endParaRPr>
          </a:p>
        </p:txBody>
      </p:sp>
      <p:sp>
        <p:nvSpPr>
          <p:cNvPr id="3" name="内容占位符 2"/>
          <p:cNvSpPr>
            <a:spLocks noGrp="1"/>
          </p:cNvSpPr>
          <p:nvPr>
            <p:ph idx="1"/>
          </p:nvPr>
        </p:nvSpPr>
        <p:spPr/>
        <p:txBody>
          <a:bodyPr>
            <a:normAutofit fontScale="80000"/>
          </a:bodyPr>
          <a:p>
            <a:pPr>
              <a:lnSpc>
                <a:spcPct val="160000"/>
              </a:lnSpc>
            </a:pPr>
            <a:r>
              <a:rPr lang="en-US" altLang="zh-CN">
                <a:latin typeface="黑体" panose="02010609060101010101" charset="-122"/>
                <a:ea typeface="黑体" panose="02010609060101010101" charset="-122"/>
              </a:rPr>
              <a:t>1</a:t>
            </a:r>
            <a:r>
              <a:rPr lang="zh-CN" altLang="zh-CN">
                <a:latin typeface="黑体" panose="02010609060101010101" charset="-122"/>
                <a:ea typeface="黑体" panose="02010609060101010101" charset="-122"/>
              </a:rPr>
              <a:t>、组成项目检测小组，确定小组技术负责人。</a:t>
            </a:r>
            <a:endParaRPr lang="zh-CN" altLang="zh-CN">
              <a:latin typeface="黑体" panose="02010609060101010101" charset="-122"/>
              <a:ea typeface="黑体" panose="02010609060101010101" charset="-122"/>
            </a:endParaRPr>
          </a:p>
          <a:p>
            <a:pPr>
              <a:lnSpc>
                <a:spcPct val="160000"/>
              </a:lnSpc>
            </a:pPr>
            <a:r>
              <a:rPr lang="en-US" altLang="zh-CN">
                <a:latin typeface="黑体" panose="02010609060101010101" charset="-122"/>
                <a:ea typeface="黑体" panose="02010609060101010101" charset="-122"/>
              </a:rPr>
              <a:t>2</a:t>
            </a:r>
            <a:r>
              <a:rPr lang="zh-CN" altLang="en-US">
                <a:latin typeface="黑体" panose="02010609060101010101" charset="-122"/>
                <a:ea typeface="黑体" panose="02010609060101010101" charset="-122"/>
              </a:rPr>
              <a:t>、查阅被检测项目的防雷工程技术资料及图纸，了解并记录受检单位防雷装置的基本情况（建筑物防雷类别、保护等级、已经采取的相关措施等）。</a:t>
            </a:r>
            <a:endParaRPr lang="zh-CN" altLang="en-US">
              <a:latin typeface="黑体" panose="02010609060101010101" charset="-122"/>
              <a:ea typeface="黑体" panose="02010609060101010101" charset="-122"/>
            </a:endParaRPr>
          </a:p>
          <a:p>
            <a:pPr>
              <a:lnSpc>
                <a:spcPct val="160000"/>
              </a:lnSpc>
            </a:pPr>
            <a:r>
              <a:rPr lang="en-US" altLang="zh-CN">
                <a:latin typeface="黑体" panose="02010609060101010101" charset="-122"/>
                <a:ea typeface="黑体" panose="02010609060101010101" charset="-122"/>
              </a:rPr>
              <a:t>3</a:t>
            </a:r>
            <a:r>
              <a:rPr lang="zh-CN" altLang="en-US">
                <a:latin typeface="黑体" panose="02010609060101010101" charset="-122"/>
                <a:ea typeface="黑体" panose="02010609060101010101" charset="-122"/>
              </a:rPr>
              <a:t>、准备检测所必须的检测设备并保证其在计量合格有效期内，使用正常（接地电阻测试仪、土壤电阻率测试仪、等电位测试仪、</a:t>
            </a:r>
            <a:r>
              <a:rPr lang="en-US" altLang="zh-CN">
                <a:latin typeface="黑体" panose="02010609060101010101" charset="-122"/>
                <a:ea typeface="黑体" panose="02010609060101010101" charset="-122"/>
              </a:rPr>
              <a:t>SPD</a:t>
            </a:r>
            <a:r>
              <a:rPr lang="zh-CN" altLang="zh-CN">
                <a:latin typeface="黑体" panose="02010609060101010101" charset="-122"/>
                <a:ea typeface="黑体" panose="02010609060101010101" charset="-122"/>
              </a:rPr>
              <a:t>测试仪、游标卡尺等</a:t>
            </a:r>
            <a:r>
              <a:rPr lang="zh-CN" altLang="en-US">
                <a:latin typeface="黑体" panose="02010609060101010101" charset="-122"/>
                <a:ea typeface="黑体" panose="02010609060101010101" charset="-122"/>
              </a:rPr>
              <a:t>）。</a:t>
            </a:r>
            <a:endParaRPr lang="zh-CN" altLang="en-US">
              <a:latin typeface="黑体" panose="02010609060101010101" charset="-122"/>
              <a:ea typeface="黑体" panose="02010609060101010101" charset="-122"/>
            </a:endParaRPr>
          </a:p>
          <a:p>
            <a:pPr>
              <a:lnSpc>
                <a:spcPct val="160000"/>
              </a:lnSpc>
            </a:pPr>
            <a:r>
              <a:rPr lang="en-US" altLang="zh-CN">
                <a:latin typeface="黑体" panose="02010609060101010101" charset="-122"/>
                <a:ea typeface="黑体" panose="02010609060101010101" charset="-122"/>
              </a:rPr>
              <a:t>4</a:t>
            </a:r>
            <a:r>
              <a:rPr lang="zh-CN" altLang="en-US">
                <a:latin typeface="黑体" panose="02010609060101010101" charset="-122"/>
                <a:ea typeface="黑体" panose="02010609060101010101" charset="-122"/>
              </a:rPr>
              <a:t>、准备</a:t>
            </a:r>
            <a:r>
              <a:rPr lang="zh-CN" altLang="en-US">
                <a:latin typeface="黑体" panose="02010609060101010101" charset="-122"/>
                <a:ea typeface="黑体" panose="02010609060101010101" charset="-122"/>
                <a:sym typeface="+mn-ea"/>
              </a:rPr>
              <a:t>检测所必须的防护装置（安全帽、防静电服、绝缘手套、绝缘鞋等）。</a:t>
            </a:r>
            <a:endParaRPr lang="zh-CN" altLang="en-US">
              <a:latin typeface="黑体" panose="02010609060101010101" charset="-122"/>
              <a:ea typeface="黑体" panose="02010609060101010101" charset="-122"/>
              <a:sym typeface="+mn-ea"/>
            </a:endParaRPr>
          </a:p>
          <a:p>
            <a:pPr>
              <a:lnSpc>
                <a:spcPct val="160000"/>
              </a:lnSpc>
            </a:pPr>
            <a:r>
              <a:rPr lang="en-US" altLang="zh-CN">
                <a:latin typeface="黑体" panose="02010609060101010101" charset="-122"/>
                <a:ea typeface="黑体" panose="02010609060101010101" charset="-122"/>
              </a:rPr>
              <a:t>5</a:t>
            </a:r>
            <a:r>
              <a:rPr lang="zh-CN" altLang="en-US">
                <a:latin typeface="黑体" panose="02010609060101010101" charset="-122"/>
                <a:ea typeface="黑体" panose="02010609060101010101" charset="-122"/>
              </a:rPr>
              <a:t>、准备相应的检测表格及身份证明材料。</a:t>
            </a:r>
            <a:endParaRPr lang="zh-CN" altLang="en-US">
              <a:latin typeface="黑体" panose="02010609060101010101" charset="-122"/>
              <a:ea typeface="黑体" panose="02010609060101010101"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标题 80897"/>
          <p:cNvSpPr>
            <a:spLocks noGrp="1"/>
          </p:cNvSpPr>
          <p:nvPr>
            <p:ph type="title"/>
          </p:nvPr>
        </p:nvSpPr>
        <p:spPr>
          <a:xfrm>
            <a:off x="2674938" y="115888"/>
            <a:ext cx="7793038" cy="1462088"/>
          </a:xfrm>
        </p:spPr>
        <p:txBody>
          <a:bodyPr anchor="ctr" anchorCtr="1"/>
          <a:p>
            <a:pPr fontAlgn="base"/>
            <a:endParaRPr lang="zh-CN" altLang="en-US" sz="2800" b="1" strike="noStrike" noProof="1" dirty="0"/>
          </a:p>
        </p:txBody>
      </p:sp>
      <p:sp>
        <p:nvSpPr>
          <p:cNvPr id="80899" name="文本占位符 80898"/>
          <p:cNvSpPr>
            <a:spLocks noGrp="1"/>
          </p:cNvSpPr>
          <p:nvPr>
            <p:ph idx="1"/>
          </p:nvPr>
        </p:nvSpPr>
        <p:spPr/>
        <p:txBody>
          <a:bodyPr/>
          <a:p>
            <a:pPr fontAlgn="base"/>
            <a:endParaRPr strike="noStrike" noProof="1" dirty="0"/>
          </a:p>
        </p:txBody>
      </p:sp>
      <p:sp>
        <p:nvSpPr>
          <p:cNvPr id="51203" name="矩形 80901"/>
          <p:cNvSpPr/>
          <p:nvPr/>
        </p:nvSpPr>
        <p:spPr>
          <a:xfrm>
            <a:off x="2208213" y="2061210"/>
            <a:ext cx="1936750" cy="640080"/>
          </a:xfrm>
          <a:prstGeom prst="rect">
            <a:avLst/>
          </a:prstGeom>
          <a:noFill/>
          <a:ln w="9525">
            <a:noFill/>
          </a:ln>
        </p:spPr>
        <p:txBody>
          <a:bodyPr wrap="none" anchor="ctr">
            <a:spAutoFit/>
          </a:bodyPr>
          <a:p>
            <a:pPr lvl="0" indent="374650"/>
            <a:r>
              <a:rPr lang="zh-CN" altLang="en-US" b="1" dirty="0">
                <a:latin typeface="Times New Roman" panose="02020603050405020304" pitchFamily="18" charset="0"/>
                <a:ea typeface="Times New Roman" panose="02020603050405020304" pitchFamily="18" charset="0"/>
              </a:rPr>
              <a:t>避雷带的检测</a:t>
            </a:r>
            <a:endParaRPr lang="zh-CN" altLang="en-US" dirty="0">
              <a:latin typeface="Tahoma" panose="020B0604030504040204" pitchFamily="34" charset="0"/>
              <a:ea typeface="宋体" panose="02010600030101010101" pitchFamily="2" charset="-122"/>
            </a:endParaRPr>
          </a:p>
          <a:p>
            <a:pPr lvl="0" indent="374650" eaLnBrk="0" hangingPunct="0"/>
            <a:r>
              <a:rPr lang="en-US" altLang="zh-CN" b="1" dirty="0">
                <a:latin typeface="宋体" panose="02010600030101010101" pitchFamily="2" charset="-122"/>
                <a:ea typeface="Times New Roman" panose="02020603050405020304" pitchFamily="18" charset="0"/>
              </a:rPr>
              <a:t>⑴.</a:t>
            </a:r>
            <a:r>
              <a:rPr lang="zh-CN" altLang="en-US" b="1" dirty="0">
                <a:latin typeface="宋体" panose="02010600030101010101" pitchFamily="2" charset="-122"/>
                <a:ea typeface="Times New Roman" panose="02020603050405020304" pitchFamily="18" charset="0"/>
              </a:rPr>
              <a:t>检测内容</a:t>
            </a:r>
            <a:r>
              <a:rPr lang="zh-CN" altLang="en-US" sz="1000" dirty="0">
                <a:latin typeface="宋体" panose="02010600030101010101" pitchFamily="2" charset="-122"/>
                <a:ea typeface="Times New Roman" panose="02020603050405020304" pitchFamily="18" charset="0"/>
              </a:rPr>
              <a:t> </a:t>
            </a:r>
            <a:endParaRPr lang="zh-CN" altLang="en-US" dirty="0">
              <a:latin typeface="Arial" panose="020B0604020202020204" pitchFamily="34" charset="0"/>
              <a:ea typeface="宋体" panose="02010600030101010101" pitchFamily="2" charset="-122"/>
            </a:endParaRPr>
          </a:p>
        </p:txBody>
      </p:sp>
      <p:graphicFrame>
        <p:nvGraphicFramePr>
          <p:cNvPr id="80903" name="表格 80902"/>
          <p:cNvGraphicFramePr/>
          <p:nvPr/>
        </p:nvGraphicFramePr>
        <p:xfrm>
          <a:off x="2566988" y="2997200"/>
          <a:ext cx="7058025" cy="3095625"/>
        </p:xfrm>
        <a:graphic>
          <a:graphicData uri="http://schemas.openxmlformats.org/drawingml/2006/table">
            <a:tbl>
              <a:tblPr/>
              <a:tblGrid>
                <a:gridCol w="390525"/>
                <a:gridCol w="3209925"/>
                <a:gridCol w="503555"/>
                <a:gridCol w="2954020"/>
              </a:tblGrid>
              <a:tr h="914400">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项</a:t>
                      </a:r>
                      <a:endParaRPr lang="zh-CN" altLang="en-US" sz="1800" b="1" dirty="0">
                        <a:latin typeface="Times New Roman" panose="02020603050405020304" pitchFamily="18" charset="0"/>
                        <a:ea typeface="Times New Roman" panose="02020603050405020304" pitchFamily="18" charset="0"/>
                      </a:endParaRPr>
                    </a:p>
                    <a:p>
                      <a:pPr marL="0" lvl="0" indent="0" eaLnBrk="0" hangingPunc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目</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内  容</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项</a:t>
                      </a:r>
                      <a:endParaRPr lang="zh-CN" altLang="en-US" sz="1800" b="1" dirty="0">
                        <a:latin typeface="Times New Roman" panose="02020603050405020304" pitchFamily="18" charset="0"/>
                        <a:ea typeface="Times New Roman" panose="02020603050405020304" pitchFamily="18" charset="0"/>
                      </a:endParaRPr>
                    </a:p>
                    <a:p>
                      <a:pPr marL="0" lvl="0" indent="0" eaLnBrk="0" hangingPunc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目</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内  容</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36563">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1</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带与柱筋引下线相连接</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6</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接地电阻</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34975">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2</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敷设方式（明、暗）</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7</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buNone/>
                      </a:pP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36562">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3</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支持卡间距（</a:t>
                      </a:r>
                      <a:r>
                        <a:rPr lang="en-US" altLang="zh-CN" sz="1800" b="1" dirty="0">
                          <a:latin typeface="宋体" panose="02010600030101010101" pitchFamily="2" charset="-122"/>
                          <a:ea typeface="Times New Roman" panose="02020603050405020304" pitchFamily="18" charset="0"/>
                        </a:rPr>
                        <a:t>m</a:t>
                      </a:r>
                      <a:r>
                        <a:rPr lang="zh-CN" altLang="en-US" sz="1800" b="1" dirty="0">
                          <a:latin typeface="宋体" panose="02010600030101010101" pitchFamily="2" charset="-122"/>
                          <a:ea typeface="Times New Roman" panose="02020603050405020304" pitchFamily="18" charset="0"/>
                        </a:rPr>
                        <a:t>）</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8</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buNone/>
                      </a:pP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36563">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4</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材料、规格</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9</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buNone/>
                      </a:pP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36562">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5</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闭合环路测试</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10</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buNone/>
                      </a:pP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med">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标题 81921"/>
          <p:cNvSpPr>
            <a:spLocks noGrp="1"/>
          </p:cNvSpPr>
          <p:nvPr>
            <p:ph type="title"/>
          </p:nvPr>
        </p:nvSpPr>
        <p:spPr>
          <a:xfrm>
            <a:off x="2674938" y="115888"/>
            <a:ext cx="7793038" cy="1462088"/>
          </a:xfrm>
        </p:spPr>
        <p:txBody>
          <a:bodyPr anchor="ctr" anchorCtr="1"/>
          <a:p>
            <a:pPr fontAlgn="base"/>
            <a:endParaRPr lang="zh-CN" altLang="en-US" sz="2800" b="1" strike="noStrike" noProof="1" dirty="0"/>
          </a:p>
        </p:txBody>
      </p:sp>
      <p:sp>
        <p:nvSpPr>
          <p:cNvPr id="81923" name="文本占位符 81922"/>
          <p:cNvSpPr>
            <a:spLocks noGrp="1"/>
          </p:cNvSpPr>
          <p:nvPr>
            <p:ph idx="1"/>
          </p:nvPr>
        </p:nvSpPr>
        <p:spPr/>
        <p:txBody>
          <a:bodyPr/>
          <a:p>
            <a:pPr fontAlgn="base"/>
            <a:endParaRPr strike="noStrike" noProof="1" dirty="0"/>
          </a:p>
        </p:txBody>
      </p:sp>
      <p:sp>
        <p:nvSpPr>
          <p:cNvPr id="52227" name="矩形 81925"/>
          <p:cNvSpPr/>
          <p:nvPr/>
        </p:nvSpPr>
        <p:spPr>
          <a:xfrm>
            <a:off x="2566988" y="2134077"/>
            <a:ext cx="1447800" cy="365760"/>
          </a:xfrm>
          <a:prstGeom prst="rect">
            <a:avLst/>
          </a:prstGeom>
          <a:noFill/>
          <a:ln w="9525">
            <a:noFill/>
          </a:ln>
        </p:spPr>
        <p:txBody>
          <a:bodyPr wrap="none" anchor="ctr">
            <a:spAutoFit/>
          </a:bodyPr>
          <a:p>
            <a:pPr lvl="0" indent="0"/>
            <a:r>
              <a:rPr lang="en-US" altLang="zh-CN" b="1" dirty="0">
                <a:latin typeface="宋体" panose="02010600030101010101" pitchFamily="2" charset="-122"/>
                <a:ea typeface="Times New Roman" panose="02020603050405020304" pitchFamily="18" charset="0"/>
              </a:rPr>
              <a:t>⑵.</a:t>
            </a:r>
            <a:r>
              <a:rPr lang="zh-CN" altLang="en-US" b="1" dirty="0">
                <a:latin typeface="宋体" panose="02010600030101010101" pitchFamily="2" charset="-122"/>
                <a:ea typeface="Times New Roman" panose="02020603050405020304" pitchFamily="18" charset="0"/>
              </a:rPr>
              <a:t>填写说明</a:t>
            </a:r>
            <a:endParaRPr lang="zh-CN" altLang="en-US" dirty="0">
              <a:latin typeface="Arial" panose="020B0604020202020204" pitchFamily="34" charset="0"/>
              <a:ea typeface="宋体" panose="02010600030101010101" pitchFamily="2" charset="-122"/>
            </a:endParaRPr>
          </a:p>
        </p:txBody>
      </p:sp>
      <p:graphicFrame>
        <p:nvGraphicFramePr>
          <p:cNvPr id="81927" name="表格 81926"/>
          <p:cNvGraphicFramePr/>
          <p:nvPr/>
        </p:nvGraphicFramePr>
        <p:xfrm>
          <a:off x="2279650" y="2565400"/>
          <a:ext cx="8064500" cy="4149725"/>
        </p:xfrm>
        <a:graphic>
          <a:graphicData uri="http://schemas.openxmlformats.org/drawingml/2006/table">
            <a:tbl>
              <a:tblPr/>
              <a:tblGrid>
                <a:gridCol w="441325"/>
                <a:gridCol w="1704975"/>
                <a:gridCol w="5918200"/>
              </a:tblGrid>
              <a:tr h="595313">
                <a:tc>
                  <a:txBody>
                    <a:bodyPr/>
                    <a:p>
                      <a:pPr marL="0" lvl="0" indent="0">
                        <a:spcBef>
                          <a:spcPct val="0"/>
                        </a:spcBef>
                        <a:buClr>
                          <a:srgbClr val="000000"/>
                        </a:buClr>
                        <a:buNone/>
                      </a:pPr>
                      <a:r>
                        <a:rPr lang="zh-CN" altLang="en-US" sz="1600" b="1" dirty="0">
                          <a:latin typeface="宋体" panose="02010600030101010101" pitchFamily="2" charset="-122"/>
                          <a:ea typeface="Times New Roman" panose="02020603050405020304" pitchFamily="18" charset="0"/>
                        </a:rPr>
                        <a:t>项</a:t>
                      </a:r>
                      <a:endParaRPr lang="zh-CN" altLang="en-US" sz="1600" b="1" dirty="0">
                        <a:latin typeface="Times New Roman" panose="02020603050405020304" pitchFamily="18" charset="0"/>
                        <a:ea typeface="Times New Roman" panose="02020603050405020304" pitchFamily="18" charset="0"/>
                      </a:endParaRPr>
                    </a:p>
                    <a:p>
                      <a:pPr marL="0" lvl="0" indent="0" eaLnBrk="0" hangingPunct="0">
                        <a:spcBef>
                          <a:spcPct val="0"/>
                        </a:spcBef>
                        <a:buClr>
                          <a:srgbClr val="000000"/>
                        </a:buClr>
                        <a:buNone/>
                      </a:pPr>
                      <a:r>
                        <a:rPr lang="zh-CN" altLang="en-US" sz="1600" b="1" dirty="0">
                          <a:latin typeface="宋体" panose="02010600030101010101" pitchFamily="2" charset="-122"/>
                          <a:ea typeface="Times New Roman" panose="02020603050405020304" pitchFamily="18" charset="0"/>
                        </a:rPr>
                        <a:t>目</a:t>
                      </a:r>
                      <a:endParaRPr lang="zh-CN" altLang="en-US" sz="16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spcBef>
                          <a:spcPct val="0"/>
                        </a:spcBef>
                        <a:buClr>
                          <a:srgbClr val="000000"/>
                        </a:buClr>
                        <a:buNone/>
                      </a:pPr>
                      <a:r>
                        <a:rPr lang="zh-CN" altLang="en-US" sz="1600" b="1" dirty="0">
                          <a:latin typeface="宋体" panose="02010600030101010101" pitchFamily="2" charset="-122"/>
                          <a:ea typeface="Times New Roman" panose="02020603050405020304" pitchFamily="18" charset="0"/>
                        </a:rPr>
                        <a:t>内  容</a:t>
                      </a:r>
                      <a:endParaRPr lang="zh-CN" altLang="en-US" sz="16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spcBef>
                          <a:spcPct val="0"/>
                        </a:spcBef>
                        <a:buClr>
                          <a:srgbClr val="000000"/>
                        </a:buClr>
                        <a:buNone/>
                      </a:pPr>
                      <a:r>
                        <a:rPr lang="zh-CN" altLang="en-US" sz="1600" b="1" dirty="0">
                          <a:latin typeface="宋体" panose="02010600030101010101" pitchFamily="2" charset="-122"/>
                          <a:ea typeface="Times New Roman" panose="02020603050405020304" pitchFamily="18" charset="0"/>
                        </a:rPr>
                        <a:t>检测栏填写方法及数据要求</a:t>
                      </a:r>
                      <a:endParaRPr lang="zh-CN" altLang="en-US" sz="16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23912">
                <a:tc>
                  <a:txBody>
                    <a:bodyPr/>
                    <a:p>
                      <a:pPr marL="0" lvl="0" indent="0">
                        <a:spcBef>
                          <a:spcPct val="0"/>
                        </a:spcBef>
                        <a:buClr>
                          <a:srgbClr val="000000"/>
                        </a:buClr>
                        <a:buNone/>
                      </a:pPr>
                      <a:r>
                        <a:rPr lang="en-US" altLang="zh-CN" sz="1600" b="1">
                          <a:latin typeface="宋体" panose="02010600030101010101" pitchFamily="2" charset="-122"/>
                          <a:ea typeface="Times New Roman" panose="02020603050405020304" pitchFamily="18" charset="0"/>
                        </a:rPr>
                        <a:t>1</a:t>
                      </a:r>
                      <a:endParaRPr lang="zh-CN" altLang="en-US" sz="16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600" b="1" dirty="0">
                          <a:latin typeface="宋体" panose="02010600030101010101" pitchFamily="2" charset="-122"/>
                          <a:ea typeface="Times New Roman" panose="02020603050405020304" pitchFamily="18" charset="0"/>
                        </a:rPr>
                        <a:t>带与柱筋引下线相连接</a:t>
                      </a:r>
                      <a:endParaRPr lang="zh-CN" altLang="en-US" sz="16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600" b="1" dirty="0">
                          <a:latin typeface="宋体" panose="02010600030101010101" pitchFamily="2" charset="-122"/>
                          <a:ea typeface="Times New Roman" panose="02020603050405020304" pitchFamily="18" charset="0"/>
                        </a:rPr>
                        <a:t>检查避雷带是否与防雷引下线的柱主筋相焊接。主要检查用作引下线柱的主筋预留端是否作为支持卡与避雷带焊接，并检查其搭接长度是否符合要求。</a:t>
                      </a:r>
                      <a:endParaRPr lang="zh-CN" altLang="en-US" sz="16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23913">
                <a:tc>
                  <a:txBody>
                    <a:bodyPr/>
                    <a:p>
                      <a:pPr marL="0" lvl="0" indent="0">
                        <a:spcBef>
                          <a:spcPct val="0"/>
                        </a:spcBef>
                        <a:buClr>
                          <a:srgbClr val="000000"/>
                        </a:buClr>
                        <a:buNone/>
                      </a:pPr>
                      <a:r>
                        <a:rPr lang="en-US" altLang="zh-CN" sz="1600" b="1">
                          <a:latin typeface="宋体" panose="02010600030101010101" pitchFamily="2" charset="-122"/>
                          <a:ea typeface="Times New Roman" panose="02020603050405020304" pitchFamily="18" charset="0"/>
                        </a:rPr>
                        <a:t>2</a:t>
                      </a:r>
                      <a:endParaRPr lang="zh-CN" altLang="en-US" sz="1600" b="1">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600" b="1" dirty="0">
                          <a:latin typeface="宋体" panose="02010600030101010101" pitchFamily="2" charset="-122"/>
                          <a:ea typeface="Times New Roman" panose="02020603050405020304" pitchFamily="18" charset="0"/>
                        </a:rPr>
                        <a:t>敷设方式</a:t>
                      </a:r>
                      <a:endParaRPr lang="zh-CN" altLang="en-US" sz="16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600" b="1" dirty="0">
                          <a:latin typeface="宋体" panose="02010600030101010101" pitchFamily="2" charset="-122"/>
                          <a:ea typeface="Times New Roman" panose="02020603050405020304" pitchFamily="18" charset="0"/>
                        </a:rPr>
                        <a:t>填写明敷或暗敷，暗敷时应用</a:t>
                      </a:r>
                      <a:r>
                        <a:rPr lang="en-US" altLang="zh-CN" sz="1600" b="1" dirty="0">
                          <a:latin typeface="宋体" panose="02010600030101010101" pitchFamily="2" charset="-122"/>
                          <a:ea typeface="Times New Roman" panose="02020603050405020304" pitchFamily="18" charset="0"/>
                        </a:rPr>
                        <a:t>2</a:t>
                      </a:r>
                      <a:r>
                        <a:rPr lang="zh-CN" altLang="en-US" sz="1600" b="1" dirty="0">
                          <a:latin typeface="宋体" panose="02010600030101010101" pitchFamily="2" charset="-122"/>
                          <a:ea typeface="Times New Roman" panose="02020603050405020304" pitchFamily="18" charset="0"/>
                        </a:rPr>
                        <a:t>根</a:t>
                      </a:r>
                      <a:r>
                        <a:rPr lang="en-US" altLang="zh-CN" sz="1600" b="1">
                          <a:latin typeface="Times New Roman" panose="02020603050405020304" pitchFamily="18" charset="0"/>
                          <a:ea typeface="Times New Roman" panose="02020603050405020304" pitchFamily="18" charset="0"/>
                        </a:rPr>
                        <a:t>Φ8</a:t>
                      </a:r>
                      <a:r>
                        <a:rPr lang="zh-CN" altLang="en-US" sz="1600" b="1" dirty="0">
                          <a:latin typeface="Times New Roman" panose="02020603050405020304" pitchFamily="18" charset="0"/>
                          <a:ea typeface="Times New Roman" panose="02020603050405020304" pitchFamily="18" charset="0"/>
                        </a:rPr>
                        <a:t>的钢筋并排敷设，或用</a:t>
                      </a:r>
                      <a:r>
                        <a:rPr lang="en-US" altLang="zh-CN" sz="1600" b="1" dirty="0">
                          <a:latin typeface="宋体" panose="02010600030101010101" pitchFamily="2" charset="-122"/>
                          <a:ea typeface="Times New Roman" panose="02020603050405020304" pitchFamily="18" charset="0"/>
                        </a:rPr>
                        <a:t>4×40</a:t>
                      </a:r>
                      <a:r>
                        <a:rPr lang="zh-CN" altLang="en-US" sz="1600" b="1" dirty="0">
                          <a:latin typeface="宋体" panose="02010600030101010101" pitchFamily="2" charset="-122"/>
                          <a:ea typeface="Times New Roman" panose="02020603050405020304" pitchFamily="18" charset="0"/>
                        </a:rPr>
                        <a:t>扁钢敷设，表面水泥不大于</a:t>
                      </a:r>
                      <a:r>
                        <a:rPr lang="en-US" altLang="zh-CN" sz="1600" b="1" dirty="0">
                          <a:latin typeface="宋体" panose="02010600030101010101" pitchFamily="2" charset="-122"/>
                          <a:ea typeface="Times New Roman" panose="02020603050405020304" pitchFamily="18" charset="0"/>
                        </a:rPr>
                        <a:t>2cm</a:t>
                      </a:r>
                      <a:r>
                        <a:rPr lang="zh-CN" altLang="en-US" sz="1600" b="1" dirty="0">
                          <a:latin typeface="宋体" panose="02010600030101010101" pitchFamily="2" charset="-122"/>
                          <a:ea typeface="Times New Roman" panose="02020603050405020304" pitchFamily="18" charset="0"/>
                        </a:rPr>
                        <a:t>。明敷：带体</a:t>
                      </a:r>
                      <a:r>
                        <a:rPr lang="en-US" altLang="zh-CN" sz="1600" b="1" dirty="0">
                          <a:latin typeface="宋体" panose="02010600030101010101" pitchFamily="2" charset="-122"/>
                          <a:ea typeface="Times New Roman" panose="02020603050405020304" pitchFamily="18" charset="0"/>
                        </a:rPr>
                        <a:t>≥</a:t>
                      </a:r>
                      <a:r>
                        <a:rPr lang="en-US" altLang="zh-CN" sz="1600" b="1">
                          <a:latin typeface="Times New Roman" panose="02020603050405020304" pitchFamily="18" charset="0"/>
                          <a:ea typeface="Times New Roman" panose="02020603050405020304" pitchFamily="18" charset="0"/>
                        </a:rPr>
                        <a:t>Φ8</a:t>
                      </a:r>
                      <a:r>
                        <a:rPr lang="zh-CN" altLang="en-US" sz="1600" b="1" dirty="0">
                          <a:latin typeface="宋体" panose="02010600030101010101" pitchFamily="2" charset="-122"/>
                          <a:ea typeface="Times New Roman" panose="02020603050405020304" pitchFamily="18" charset="0"/>
                        </a:rPr>
                        <a:t>镀锌圆钢。</a:t>
                      </a:r>
                      <a:endParaRPr lang="zh-CN" altLang="en-US" sz="16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79437">
                <a:tc>
                  <a:txBody>
                    <a:bodyPr/>
                    <a:p>
                      <a:pPr marL="0" lvl="0" indent="0">
                        <a:spcBef>
                          <a:spcPct val="0"/>
                        </a:spcBef>
                        <a:buClr>
                          <a:srgbClr val="000000"/>
                        </a:buClr>
                        <a:buNone/>
                      </a:pPr>
                      <a:r>
                        <a:rPr lang="en-US" altLang="zh-CN" sz="1600" b="1">
                          <a:latin typeface="宋体" panose="02010600030101010101" pitchFamily="2" charset="-122"/>
                          <a:ea typeface="Times New Roman" panose="02020603050405020304" pitchFamily="18" charset="0"/>
                        </a:rPr>
                        <a:t>3</a:t>
                      </a:r>
                      <a:endParaRPr lang="zh-CN" altLang="en-US" sz="1600" b="1">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600" b="1" dirty="0">
                          <a:latin typeface="宋体" panose="02010600030101010101" pitchFamily="2" charset="-122"/>
                          <a:ea typeface="Times New Roman" panose="02020603050405020304" pitchFamily="18" charset="0"/>
                        </a:rPr>
                        <a:t>支持卡间距</a:t>
                      </a:r>
                      <a:endParaRPr lang="zh-CN" altLang="en-US" sz="16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600" b="1" dirty="0">
                          <a:latin typeface="宋体" panose="02010600030101010101" pitchFamily="2" charset="-122"/>
                          <a:ea typeface="Times New Roman" panose="02020603050405020304" pitchFamily="18" charset="0"/>
                        </a:rPr>
                        <a:t>检查支持卡间距要求：一般不大于</a:t>
                      </a:r>
                      <a:r>
                        <a:rPr lang="en-US" altLang="zh-CN" sz="1600" b="1" dirty="0">
                          <a:latin typeface="宋体" panose="02010600030101010101" pitchFamily="2" charset="-122"/>
                          <a:ea typeface="Times New Roman" panose="02020603050405020304" pitchFamily="18" charset="0"/>
                        </a:rPr>
                        <a:t>1.5m</a:t>
                      </a:r>
                      <a:r>
                        <a:rPr lang="zh-CN" altLang="en-US" sz="1600" b="1" dirty="0">
                          <a:latin typeface="宋体" panose="02010600030101010101" pitchFamily="2" charset="-122"/>
                          <a:ea typeface="Times New Roman" panose="02020603050405020304" pitchFamily="18" charset="0"/>
                        </a:rPr>
                        <a:t>，高度为</a:t>
                      </a:r>
                      <a:r>
                        <a:rPr lang="en-US" altLang="zh-CN" sz="1600" b="1" dirty="0">
                          <a:latin typeface="宋体" panose="02010600030101010101" pitchFamily="2" charset="-122"/>
                          <a:ea typeface="Times New Roman" panose="02020603050405020304" pitchFamily="18" charset="0"/>
                        </a:rPr>
                        <a:t>10-15cm</a:t>
                      </a:r>
                      <a:r>
                        <a:rPr lang="zh-CN" altLang="en-US" sz="1600" b="1" dirty="0">
                          <a:latin typeface="宋体" panose="02010600030101010101" pitchFamily="2" charset="-122"/>
                          <a:ea typeface="Times New Roman" panose="02020603050405020304" pitchFamily="18" charset="0"/>
                        </a:rPr>
                        <a:t>。支持卡应与避雷带牢靠焊接。</a:t>
                      </a:r>
                      <a:endParaRPr lang="zh-CN" altLang="en-US" sz="16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79438">
                <a:tc>
                  <a:txBody>
                    <a:bodyPr/>
                    <a:p>
                      <a:pPr marL="0" lvl="0" indent="0">
                        <a:spcBef>
                          <a:spcPct val="0"/>
                        </a:spcBef>
                        <a:buClr>
                          <a:srgbClr val="000000"/>
                        </a:buClr>
                        <a:buNone/>
                      </a:pPr>
                      <a:r>
                        <a:rPr lang="en-US" altLang="zh-CN" sz="1600" b="1">
                          <a:latin typeface="宋体" panose="02010600030101010101" pitchFamily="2" charset="-122"/>
                          <a:ea typeface="Times New Roman" panose="02020603050405020304" pitchFamily="18" charset="0"/>
                        </a:rPr>
                        <a:t>4</a:t>
                      </a:r>
                      <a:endParaRPr lang="zh-CN" altLang="en-US" sz="1600" b="1">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600" b="1" dirty="0">
                          <a:latin typeface="宋体" panose="02010600030101010101" pitchFamily="2" charset="-122"/>
                          <a:ea typeface="Times New Roman" panose="02020603050405020304" pitchFamily="18" charset="0"/>
                        </a:rPr>
                        <a:t>材料、规格</a:t>
                      </a:r>
                      <a:endParaRPr lang="zh-CN" altLang="en-US" sz="16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600" b="1" dirty="0">
                          <a:latin typeface="宋体" panose="02010600030101010101" pitchFamily="2" charset="-122"/>
                          <a:ea typeface="Times New Roman" panose="02020603050405020304" pitchFamily="18" charset="0"/>
                        </a:rPr>
                        <a:t>要求优先采用镀锌圆钢，规格不小于</a:t>
                      </a:r>
                      <a:r>
                        <a:rPr lang="en-US" altLang="zh-CN" sz="1600" b="1">
                          <a:latin typeface="Times New Roman" panose="02020603050405020304" pitchFamily="18" charset="0"/>
                          <a:ea typeface="Times New Roman" panose="02020603050405020304" pitchFamily="18" charset="0"/>
                        </a:rPr>
                        <a:t>Φ8</a:t>
                      </a:r>
                      <a:r>
                        <a:rPr lang="zh-CN" altLang="en-US" sz="1600" b="1" dirty="0">
                          <a:latin typeface="Times New Roman" panose="02020603050405020304" pitchFamily="18" charset="0"/>
                          <a:ea typeface="Times New Roman" panose="02020603050405020304" pitchFamily="18" charset="0"/>
                        </a:rPr>
                        <a:t>，其次可用</a:t>
                      </a:r>
                      <a:r>
                        <a:rPr lang="zh-CN" altLang="en-US" sz="1600" b="1" dirty="0">
                          <a:latin typeface="宋体" panose="02010600030101010101" pitchFamily="2" charset="-122"/>
                          <a:ea typeface="Times New Roman" panose="02020603050405020304" pitchFamily="18" charset="0"/>
                        </a:rPr>
                        <a:t>镀锌扁钢，规格为</a:t>
                      </a:r>
                      <a:r>
                        <a:rPr lang="en-US" altLang="zh-CN" sz="1600" b="1" dirty="0">
                          <a:latin typeface="宋体" panose="02010600030101010101" pitchFamily="2" charset="-122"/>
                          <a:ea typeface="Times New Roman" panose="02020603050405020304" pitchFamily="18" charset="0"/>
                        </a:rPr>
                        <a:t>-4×12</a:t>
                      </a:r>
                      <a:r>
                        <a:rPr lang="zh-CN" altLang="en-US" sz="1600" b="1" dirty="0">
                          <a:latin typeface="宋体" panose="02010600030101010101" pitchFamily="2" charset="-122"/>
                          <a:ea typeface="Times New Roman" panose="02020603050405020304" pitchFamily="18" charset="0"/>
                        </a:rPr>
                        <a:t>。</a:t>
                      </a:r>
                      <a:endParaRPr lang="zh-CN" altLang="en-US" sz="16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3062">
                <a:tc>
                  <a:txBody>
                    <a:bodyPr/>
                    <a:p>
                      <a:pPr marL="0" lvl="0" indent="0">
                        <a:spcBef>
                          <a:spcPct val="0"/>
                        </a:spcBef>
                        <a:buClr>
                          <a:srgbClr val="000000"/>
                        </a:buClr>
                        <a:buNone/>
                      </a:pPr>
                      <a:r>
                        <a:rPr lang="en-US" altLang="zh-CN" sz="1600" b="1">
                          <a:latin typeface="宋体" panose="02010600030101010101" pitchFamily="2" charset="-122"/>
                          <a:ea typeface="Times New Roman" panose="02020603050405020304" pitchFamily="18" charset="0"/>
                        </a:rPr>
                        <a:t>5</a:t>
                      </a:r>
                      <a:endParaRPr lang="zh-CN" altLang="en-US" sz="16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600" b="1" dirty="0">
                          <a:latin typeface="宋体" panose="02010600030101010101" pitchFamily="2" charset="-122"/>
                          <a:ea typeface="Times New Roman" panose="02020603050405020304" pitchFamily="18" charset="0"/>
                        </a:rPr>
                        <a:t>闭合环路测试</a:t>
                      </a:r>
                      <a:endParaRPr lang="zh-CN" altLang="en-US" sz="16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600" b="1" dirty="0">
                          <a:latin typeface="宋体" panose="02010600030101010101" pitchFamily="2" charset="-122"/>
                          <a:ea typeface="Times New Roman" panose="02020603050405020304" pitchFamily="18" charset="0"/>
                        </a:rPr>
                        <a:t>闭合环是指一个完整的闭合避雷带。任何两点之间都必须连通。</a:t>
                      </a:r>
                      <a:endParaRPr lang="zh-CN" altLang="en-US" sz="16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4650">
                <a:tc>
                  <a:txBody>
                    <a:bodyPr/>
                    <a:p>
                      <a:pPr marL="0" lvl="0" indent="0">
                        <a:spcBef>
                          <a:spcPct val="0"/>
                        </a:spcBef>
                        <a:buClr>
                          <a:srgbClr val="000000"/>
                        </a:buClr>
                        <a:buNone/>
                      </a:pPr>
                      <a:r>
                        <a:rPr lang="en-US" altLang="zh-CN" sz="1600" b="1">
                          <a:latin typeface="宋体" panose="02010600030101010101" pitchFamily="2" charset="-122"/>
                          <a:ea typeface="Times New Roman" panose="02020603050405020304" pitchFamily="18" charset="0"/>
                        </a:rPr>
                        <a:t>6</a:t>
                      </a:r>
                      <a:endParaRPr lang="zh-CN" altLang="en-US" sz="16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600" b="1" dirty="0">
                          <a:latin typeface="宋体" panose="02010600030101010101" pitchFamily="2" charset="-122"/>
                          <a:ea typeface="Times New Roman" panose="02020603050405020304" pitchFamily="18" charset="0"/>
                        </a:rPr>
                        <a:t>接地电阻</a:t>
                      </a:r>
                      <a:endParaRPr lang="zh-CN" altLang="en-US" sz="16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600" b="1" dirty="0">
                          <a:latin typeface="宋体" panose="02010600030101010101" pitchFamily="2" charset="-122"/>
                          <a:ea typeface="Times New Roman" panose="02020603050405020304" pitchFamily="18" charset="0"/>
                        </a:rPr>
                        <a:t>参照设计要求，填写避雷针、带的实测接地电阻值。</a:t>
                      </a:r>
                      <a:endParaRPr lang="zh-CN" altLang="en-US" sz="16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med">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标题 82945"/>
          <p:cNvSpPr>
            <a:spLocks noGrp="1"/>
          </p:cNvSpPr>
          <p:nvPr>
            <p:ph type="title"/>
          </p:nvPr>
        </p:nvSpPr>
        <p:spPr>
          <a:xfrm>
            <a:off x="2674938" y="115888"/>
            <a:ext cx="7793038" cy="1462088"/>
          </a:xfrm>
        </p:spPr>
        <p:txBody>
          <a:bodyPr anchor="ctr" anchorCtr="1"/>
          <a:p>
            <a:pPr fontAlgn="base"/>
            <a:endParaRPr lang="en-US" altLang="zh-CN" sz="2800" b="1" strike="noStrike" noProof="1" dirty="0"/>
          </a:p>
        </p:txBody>
      </p:sp>
      <p:sp>
        <p:nvSpPr>
          <p:cNvPr id="82947" name="文本占位符 82946"/>
          <p:cNvSpPr>
            <a:spLocks noGrp="1"/>
          </p:cNvSpPr>
          <p:nvPr>
            <p:ph idx="1"/>
          </p:nvPr>
        </p:nvSpPr>
        <p:spPr/>
        <p:txBody>
          <a:bodyPr/>
          <a:p>
            <a:pPr fontAlgn="base"/>
            <a:endParaRPr strike="noStrike" noProof="1" dirty="0"/>
          </a:p>
        </p:txBody>
      </p:sp>
      <p:sp>
        <p:nvSpPr>
          <p:cNvPr id="53251" name="矩形 82949"/>
          <p:cNvSpPr/>
          <p:nvPr/>
        </p:nvSpPr>
        <p:spPr>
          <a:xfrm>
            <a:off x="2063750" y="2205673"/>
            <a:ext cx="1936750" cy="640080"/>
          </a:xfrm>
          <a:prstGeom prst="rect">
            <a:avLst/>
          </a:prstGeom>
          <a:noFill/>
          <a:ln w="9525">
            <a:noFill/>
          </a:ln>
        </p:spPr>
        <p:txBody>
          <a:bodyPr wrap="none" anchor="ctr">
            <a:spAutoFit/>
          </a:bodyPr>
          <a:p>
            <a:pPr lvl="0" indent="374650"/>
            <a:r>
              <a:rPr lang="zh-CN" altLang="en-US" b="1" dirty="0">
                <a:latin typeface="Times New Roman" panose="02020603050405020304" pitchFamily="18" charset="0"/>
                <a:ea typeface="Times New Roman" panose="02020603050405020304" pitchFamily="18" charset="0"/>
              </a:rPr>
              <a:t>避雷针的检测</a:t>
            </a:r>
            <a:endParaRPr lang="zh-CN" altLang="en-US" dirty="0">
              <a:latin typeface="Tahoma" panose="020B0604030504040204" pitchFamily="34" charset="0"/>
              <a:ea typeface="宋体" panose="02010600030101010101" pitchFamily="2" charset="-122"/>
            </a:endParaRPr>
          </a:p>
          <a:p>
            <a:pPr lvl="0" indent="374650" eaLnBrk="0" hangingPunct="0"/>
            <a:r>
              <a:rPr lang="en-US" altLang="zh-CN" b="1" dirty="0">
                <a:latin typeface="宋体" panose="02010600030101010101" pitchFamily="2" charset="-122"/>
                <a:ea typeface="Times New Roman" panose="02020603050405020304" pitchFamily="18" charset="0"/>
              </a:rPr>
              <a:t>⑴.</a:t>
            </a:r>
            <a:r>
              <a:rPr lang="zh-CN" altLang="en-US" b="1" dirty="0">
                <a:latin typeface="宋体" panose="02010600030101010101" pitchFamily="2" charset="-122"/>
                <a:ea typeface="Times New Roman" panose="02020603050405020304" pitchFamily="18" charset="0"/>
              </a:rPr>
              <a:t>检测内容</a:t>
            </a:r>
            <a:r>
              <a:rPr lang="zh-CN" altLang="en-US" sz="1000" dirty="0">
                <a:latin typeface="宋体" panose="02010600030101010101" pitchFamily="2" charset="-122"/>
                <a:ea typeface="Times New Roman" panose="02020603050405020304" pitchFamily="18" charset="0"/>
              </a:rPr>
              <a:t> </a:t>
            </a:r>
            <a:endParaRPr lang="zh-CN" altLang="en-US" dirty="0">
              <a:latin typeface="Arial" panose="020B0604020202020204" pitchFamily="34" charset="0"/>
              <a:ea typeface="宋体" panose="02010600030101010101" pitchFamily="2" charset="-122"/>
            </a:endParaRPr>
          </a:p>
        </p:txBody>
      </p:sp>
      <p:graphicFrame>
        <p:nvGraphicFramePr>
          <p:cNvPr id="82951" name="表格 82950"/>
          <p:cNvGraphicFramePr/>
          <p:nvPr/>
        </p:nvGraphicFramePr>
        <p:xfrm>
          <a:off x="2782888" y="2924175"/>
          <a:ext cx="7058025" cy="3096895"/>
        </p:xfrm>
        <a:graphic>
          <a:graphicData uri="http://schemas.openxmlformats.org/drawingml/2006/table">
            <a:tbl>
              <a:tblPr/>
              <a:tblGrid>
                <a:gridCol w="492125"/>
                <a:gridCol w="3119755"/>
                <a:gridCol w="492125"/>
                <a:gridCol w="2954020"/>
              </a:tblGrid>
              <a:tr h="1033780">
                <a:tc>
                  <a:txBody>
                    <a:bodyPr/>
                    <a:p>
                      <a:pPr marL="0" lvl="0" indent="0">
                        <a:spcBef>
                          <a:spcPct val="0"/>
                        </a:spcBef>
                        <a:buClr>
                          <a:srgbClr val="000000"/>
                        </a:buClr>
                        <a:buNone/>
                      </a:pPr>
                      <a:endParaRPr lang="en-US" altLang="zh-CN" sz="1800" b="1" dirty="0">
                        <a:latin typeface="宋体" panose="02010600030101010101" pitchFamily="2" charset="-122"/>
                        <a:ea typeface="Times New Roman" panose="02020603050405020304" pitchFamily="18" charset="0"/>
                      </a:endParaRPr>
                    </a:p>
                    <a:p>
                      <a:pPr marL="0" lvl="0" indent="0" eaLnBrk="0" hangingPunc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项</a:t>
                      </a:r>
                      <a:endParaRPr lang="zh-CN" altLang="en-US" sz="1800" b="1" dirty="0">
                        <a:latin typeface="Times New Roman" panose="02020603050405020304" pitchFamily="18" charset="0"/>
                        <a:ea typeface="Times New Roman" panose="02020603050405020304" pitchFamily="18" charset="0"/>
                      </a:endParaRPr>
                    </a:p>
                    <a:p>
                      <a:pPr marL="0" lvl="0" indent="0" eaLnBrk="0" hangingPunc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目</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内  容</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项</a:t>
                      </a:r>
                      <a:endParaRPr lang="zh-CN" altLang="en-US" sz="1800" b="1" dirty="0">
                        <a:latin typeface="Times New Roman" panose="02020603050405020304" pitchFamily="18" charset="0"/>
                        <a:ea typeface="Times New Roman" panose="02020603050405020304" pitchFamily="18" charset="0"/>
                      </a:endParaRPr>
                    </a:p>
                    <a:p>
                      <a:pPr marL="0" lvl="0" indent="0" eaLnBrk="0" hangingPunc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目</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内  容</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12750">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1</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材料、规格</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6</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buNone/>
                      </a:pP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12115">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2</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安装高度（</a:t>
                      </a:r>
                      <a:r>
                        <a:rPr lang="en-US" altLang="zh-CN" sz="1800" b="1" dirty="0">
                          <a:latin typeface="宋体" panose="02010600030101010101" pitchFamily="2" charset="-122"/>
                          <a:ea typeface="Times New Roman" panose="02020603050405020304" pitchFamily="18" charset="0"/>
                        </a:rPr>
                        <a:t>m</a:t>
                      </a:r>
                      <a:r>
                        <a:rPr lang="zh-CN" altLang="en-US" sz="1800" b="1" dirty="0">
                          <a:latin typeface="宋体" panose="02010600030101010101" pitchFamily="2" charset="-122"/>
                          <a:ea typeface="Times New Roman" panose="02020603050405020304" pitchFamily="18" charset="0"/>
                        </a:rPr>
                        <a:t>）</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7</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buNone/>
                      </a:pP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12750">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3</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安装位置</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8</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buNone/>
                      </a:pP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12750">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4</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连接形式</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9</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buNone/>
                      </a:pP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12750">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5</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接地电阻</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10</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buNone/>
                      </a:pP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med">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标题 83969"/>
          <p:cNvSpPr>
            <a:spLocks noGrp="1"/>
          </p:cNvSpPr>
          <p:nvPr>
            <p:ph type="title"/>
          </p:nvPr>
        </p:nvSpPr>
        <p:spPr>
          <a:xfrm>
            <a:off x="2674938" y="115888"/>
            <a:ext cx="7793038" cy="1462088"/>
          </a:xfrm>
        </p:spPr>
        <p:txBody>
          <a:bodyPr anchor="ctr" anchorCtr="1"/>
          <a:p>
            <a:pPr fontAlgn="base"/>
            <a:endParaRPr lang="zh-CN" altLang="en-US" sz="2800" b="1" strike="noStrike" noProof="1" dirty="0"/>
          </a:p>
        </p:txBody>
      </p:sp>
      <p:sp>
        <p:nvSpPr>
          <p:cNvPr id="83971" name="文本占位符 83970"/>
          <p:cNvSpPr>
            <a:spLocks noGrp="1"/>
          </p:cNvSpPr>
          <p:nvPr>
            <p:ph idx="1"/>
          </p:nvPr>
        </p:nvSpPr>
        <p:spPr/>
        <p:txBody>
          <a:bodyPr/>
          <a:p>
            <a:pPr fontAlgn="base"/>
            <a:endParaRPr strike="noStrike" noProof="1" dirty="0"/>
          </a:p>
        </p:txBody>
      </p:sp>
      <p:sp>
        <p:nvSpPr>
          <p:cNvPr id="54275" name="矩形 83973"/>
          <p:cNvSpPr/>
          <p:nvPr/>
        </p:nvSpPr>
        <p:spPr>
          <a:xfrm>
            <a:off x="2566988" y="2061052"/>
            <a:ext cx="1447800" cy="365760"/>
          </a:xfrm>
          <a:prstGeom prst="rect">
            <a:avLst/>
          </a:prstGeom>
          <a:noFill/>
          <a:ln w="9525">
            <a:noFill/>
          </a:ln>
        </p:spPr>
        <p:txBody>
          <a:bodyPr wrap="none" anchor="ctr">
            <a:spAutoFit/>
          </a:bodyPr>
          <a:p>
            <a:pPr lvl="0" indent="0"/>
            <a:r>
              <a:rPr lang="en-US" altLang="zh-CN" b="1" dirty="0">
                <a:latin typeface="宋体" panose="02010600030101010101" pitchFamily="2" charset="-122"/>
                <a:ea typeface="Times New Roman" panose="02020603050405020304" pitchFamily="18" charset="0"/>
              </a:rPr>
              <a:t>⑵.</a:t>
            </a:r>
            <a:r>
              <a:rPr lang="zh-CN" altLang="en-US" b="1" dirty="0">
                <a:latin typeface="宋体" panose="02010600030101010101" pitchFamily="2" charset="-122"/>
                <a:ea typeface="Times New Roman" panose="02020603050405020304" pitchFamily="18" charset="0"/>
              </a:rPr>
              <a:t>填写说明</a:t>
            </a:r>
            <a:endParaRPr lang="zh-CN" altLang="en-US" dirty="0">
              <a:latin typeface="Arial" panose="020B0604020202020204" pitchFamily="34" charset="0"/>
              <a:ea typeface="宋体" panose="02010600030101010101" pitchFamily="2" charset="-122"/>
            </a:endParaRPr>
          </a:p>
        </p:txBody>
      </p:sp>
      <p:graphicFrame>
        <p:nvGraphicFramePr>
          <p:cNvPr id="83975" name="表格 83974"/>
          <p:cNvGraphicFramePr/>
          <p:nvPr/>
        </p:nvGraphicFramePr>
        <p:xfrm>
          <a:off x="2279650" y="2482850"/>
          <a:ext cx="7992745" cy="4114800"/>
        </p:xfrm>
        <a:graphic>
          <a:graphicData uri="http://schemas.openxmlformats.org/drawingml/2006/table">
            <a:tbl>
              <a:tblPr/>
              <a:tblGrid>
                <a:gridCol w="438150"/>
                <a:gridCol w="1689100"/>
                <a:gridCol w="5865495"/>
              </a:tblGrid>
              <a:tr h="720725">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项</a:t>
                      </a:r>
                      <a:endParaRPr lang="zh-CN" altLang="en-US" sz="1800" b="1" dirty="0">
                        <a:latin typeface="Times New Roman" panose="02020603050405020304" pitchFamily="18" charset="0"/>
                        <a:ea typeface="Times New Roman" panose="02020603050405020304" pitchFamily="18" charset="0"/>
                      </a:endParaRPr>
                    </a:p>
                    <a:p>
                      <a:pPr marL="0" lvl="0" indent="0" eaLnBrk="0" hangingPunc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目</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内  容</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检测栏填写方法及数据要求</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189355">
                <a:tc>
                  <a:txBody>
                    <a:bodyPr/>
                    <a:p>
                      <a:pPr marL="0" lvl="0" indent="0">
                        <a:spcBef>
                          <a:spcPct val="0"/>
                        </a:spcBef>
                        <a:buClr>
                          <a:srgbClr val="000000"/>
                        </a:buClr>
                        <a:buNone/>
                      </a:pPr>
                      <a:endParaRPr lang="en-US" altLang="zh-CN" sz="1800" b="1">
                        <a:latin typeface="宋体" panose="02010600030101010101" pitchFamily="2" charset="-122"/>
                        <a:ea typeface="Times New Roman" panose="02020603050405020304" pitchFamily="18" charset="0"/>
                      </a:endParaRPr>
                    </a:p>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1</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材料、规格</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填写实测数据：镀锌针长</a:t>
                      </a:r>
                      <a:r>
                        <a:rPr lang="en-US" altLang="zh-CN" sz="1800" b="1" dirty="0">
                          <a:latin typeface="宋体" panose="02010600030101010101" pitchFamily="2" charset="-122"/>
                          <a:ea typeface="Times New Roman" panose="02020603050405020304" pitchFamily="18" charset="0"/>
                        </a:rPr>
                        <a:t>1m</a:t>
                      </a:r>
                      <a:r>
                        <a:rPr lang="zh-CN" altLang="en-US" sz="1800" b="1" dirty="0">
                          <a:latin typeface="宋体" panose="02010600030101010101" pitchFamily="2" charset="-122"/>
                          <a:ea typeface="Times New Roman" panose="02020603050405020304" pitchFamily="18" charset="0"/>
                        </a:rPr>
                        <a:t>以下：圆钢为</a:t>
                      </a:r>
                      <a:r>
                        <a:rPr lang="en-US" altLang="zh-CN" sz="1800" b="1">
                          <a:latin typeface="Times New Roman" panose="02020603050405020304" pitchFamily="18" charset="0"/>
                          <a:ea typeface="Times New Roman" panose="02020603050405020304" pitchFamily="18" charset="0"/>
                        </a:rPr>
                        <a:t>Φ12</a:t>
                      </a:r>
                      <a:r>
                        <a:rPr lang="en-US" altLang="zh-CN" sz="1800" b="1" dirty="0">
                          <a:latin typeface="宋体" panose="02010600030101010101" pitchFamily="2" charset="-122"/>
                          <a:ea typeface="Times New Roman" panose="02020603050405020304" pitchFamily="18" charset="0"/>
                        </a:rPr>
                        <a:t>mm</a:t>
                      </a:r>
                      <a:r>
                        <a:rPr lang="zh-CN" altLang="en-US" sz="1800" b="1" dirty="0">
                          <a:latin typeface="宋体" panose="02010600030101010101" pitchFamily="2" charset="-122"/>
                          <a:ea typeface="Times New Roman" panose="02020603050405020304" pitchFamily="18" charset="0"/>
                        </a:rPr>
                        <a:t>，钢管为</a:t>
                      </a:r>
                      <a:r>
                        <a:rPr lang="en-US" altLang="zh-CN" sz="1800" b="1">
                          <a:latin typeface="Times New Roman" panose="02020603050405020304" pitchFamily="18" charset="0"/>
                          <a:ea typeface="Times New Roman" panose="02020603050405020304" pitchFamily="18" charset="0"/>
                        </a:rPr>
                        <a:t>Φ20</a:t>
                      </a:r>
                      <a:r>
                        <a:rPr lang="en-US" altLang="zh-CN" sz="1800" b="1" dirty="0">
                          <a:latin typeface="宋体" panose="02010600030101010101" pitchFamily="2" charset="-122"/>
                          <a:ea typeface="Times New Roman" panose="02020603050405020304" pitchFamily="18" charset="0"/>
                        </a:rPr>
                        <a:t>mm</a:t>
                      </a:r>
                      <a:r>
                        <a:rPr lang="zh-CN" altLang="en-US" sz="1800" b="1" dirty="0">
                          <a:latin typeface="宋体" panose="02010600030101010101" pitchFamily="2" charset="-122"/>
                          <a:ea typeface="Times New Roman" panose="02020603050405020304" pitchFamily="18" charset="0"/>
                        </a:rPr>
                        <a:t>；</a:t>
                      </a:r>
                      <a:endParaRPr lang="zh-CN" altLang="en-US" sz="1800" b="1" dirty="0">
                        <a:latin typeface="Times New Roman" panose="02020603050405020304" pitchFamily="18" charset="0"/>
                        <a:ea typeface="Times New Roman" panose="02020603050405020304" pitchFamily="18" charset="0"/>
                      </a:endParaRPr>
                    </a:p>
                    <a:p>
                      <a:pPr marL="0" lvl="0" indent="0" eaLnBrk="0" hangingPunc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镀锌针长</a:t>
                      </a:r>
                      <a:r>
                        <a:rPr lang="en-US" altLang="zh-CN" sz="1800" b="1" dirty="0">
                          <a:latin typeface="宋体" panose="02010600030101010101" pitchFamily="2" charset="-122"/>
                          <a:ea typeface="Times New Roman" panose="02020603050405020304" pitchFamily="18" charset="0"/>
                        </a:rPr>
                        <a:t>1-2m</a:t>
                      </a:r>
                      <a:r>
                        <a:rPr lang="zh-CN" altLang="en-US" sz="1800" b="1" dirty="0">
                          <a:latin typeface="宋体" panose="02010600030101010101" pitchFamily="2" charset="-122"/>
                          <a:ea typeface="Times New Roman" panose="02020603050405020304" pitchFamily="18" charset="0"/>
                        </a:rPr>
                        <a:t>：圆钢为</a:t>
                      </a:r>
                      <a:r>
                        <a:rPr lang="en-US" altLang="zh-CN" sz="1800" b="1">
                          <a:latin typeface="Times New Roman" panose="02020603050405020304" pitchFamily="18" charset="0"/>
                          <a:ea typeface="Times New Roman" panose="02020603050405020304" pitchFamily="18" charset="0"/>
                        </a:rPr>
                        <a:t>Φ16</a:t>
                      </a:r>
                      <a:r>
                        <a:rPr lang="en-US" altLang="zh-CN" sz="1800" b="1" dirty="0">
                          <a:latin typeface="宋体" panose="02010600030101010101" pitchFamily="2" charset="-122"/>
                          <a:ea typeface="Times New Roman" panose="02020603050405020304" pitchFamily="18" charset="0"/>
                        </a:rPr>
                        <a:t>mm</a:t>
                      </a:r>
                      <a:r>
                        <a:rPr lang="zh-CN" altLang="en-US" sz="1800" b="1" dirty="0">
                          <a:latin typeface="宋体" panose="02010600030101010101" pitchFamily="2" charset="-122"/>
                          <a:ea typeface="Times New Roman" panose="02020603050405020304" pitchFamily="18" charset="0"/>
                        </a:rPr>
                        <a:t>，钢管为</a:t>
                      </a:r>
                      <a:r>
                        <a:rPr lang="en-US" altLang="zh-CN" sz="1800" b="1">
                          <a:latin typeface="Times New Roman" panose="02020603050405020304" pitchFamily="18" charset="0"/>
                          <a:ea typeface="Times New Roman" panose="02020603050405020304" pitchFamily="18" charset="0"/>
                        </a:rPr>
                        <a:t>Φ25</a:t>
                      </a:r>
                      <a:r>
                        <a:rPr lang="en-US" altLang="zh-CN" sz="1800" b="1" dirty="0">
                          <a:latin typeface="宋体" panose="02010600030101010101" pitchFamily="2" charset="-122"/>
                          <a:ea typeface="Times New Roman" panose="02020603050405020304" pitchFamily="18" charset="0"/>
                        </a:rPr>
                        <a:t>mm</a:t>
                      </a:r>
                      <a:r>
                        <a:rPr lang="zh-CN" altLang="en-US" sz="1800" b="1" dirty="0">
                          <a:latin typeface="宋体" panose="02010600030101010101" pitchFamily="2" charset="-122"/>
                          <a:ea typeface="Times New Roman" panose="02020603050405020304" pitchFamily="18" charset="0"/>
                        </a:rPr>
                        <a:t>；烟囱顶上针：圆钢为</a:t>
                      </a:r>
                      <a:r>
                        <a:rPr lang="en-US" altLang="zh-CN" sz="1800" b="1">
                          <a:latin typeface="Times New Roman" panose="02020603050405020304" pitchFamily="18" charset="0"/>
                          <a:ea typeface="Times New Roman" panose="02020603050405020304" pitchFamily="18" charset="0"/>
                        </a:rPr>
                        <a:t>Φ20</a:t>
                      </a:r>
                      <a:r>
                        <a:rPr lang="en-US" altLang="zh-CN" sz="1800" b="1" dirty="0">
                          <a:latin typeface="宋体" panose="02010600030101010101" pitchFamily="2" charset="-122"/>
                          <a:ea typeface="Times New Roman" panose="02020603050405020304" pitchFamily="18" charset="0"/>
                        </a:rPr>
                        <a:t>mm</a:t>
                      </a:r>
                      <a:r>
                        <a:rPr lang="zh-CN" altLang="en-US" sz="1800" b="1" dirty="0">
                          <a:latin typeface="宋体" panose="02010600030101010101" pitchFamily="2" charset="-122"/>
                          <a:ea typeface="Times New Roman" panose="02020603050405020304" pitchFamily="18" charset="0"/>
                        </a:rPr>
                        <a:t>，钢管为</a:t>
                      </a:r>
                      <a:r>
                        <a:rPr lang="en-US" altLang="zh-CN" sz="1800" b="1">
                          <a:latin typeface="Times New Roman" panose="02020603050405020304" pitchFamily="18" charset="0"/>
                          <a:ea typeface="Times New Roman" panose="02020603050405020304" pitchFamily="18" charset="0"/>
                        </a:rPr>
                        <a:t>Φ40</a:t>
                      </a:r>
                      <a:r>
                        <a:rPr lang="en-US" altLang="zh-CN" sz="1800" b="1" dirty="0">
                          <a:latin typeface="宋体" panose="02010600030101010101" pitchFamily="2" charset="-122"/>
                          <a:ea typeface="Times New Roman" panose="02020603050405020304" pitchFamily="18" charset="0"/>
                        </a:rPr>
                        <a:t>mm</a:t>
                      </a:r>
                      <a:r>
                        <a:rPr lang="zh-CN" altLang="en-US" sz="1800" b="1" dirty="0">
                          <a:latin typeface="宋体" panose="02010600030101010101" pitchFamily="2" charset="-122"/>
                          <a:ea typeface="Times New Roman" panose="02020603050405020304" pitchFamily="18" charset="0"/>
                        </a:rPr>
                        <a:t>。</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91160">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2</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安装高度</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填写实测避雷针的实际长度。</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40080">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3</a:t>
                      </a:r>
                      <a:endParaRPr lang="zh-CN" altLang="en-US" sz="1800" b="1">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安装位置</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安装在建筑物易受雷击的部位。填写具体位置：女儿墙、屋角、水塔、楼梯、屋顶、人字屋面的脊的两等。</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40080">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4</a:t>
                      </a:r>
                      <a:endParaRPr lang="zh-CN" altLang="en-US" sz="1800" b="1">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连接形式</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建筑物天面避雷针应与避雷带相互连接，并成为电气通路。连接形式为：针与带间成弧形搭接，不要成直角。</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33400">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5</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接地电阻</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参照设计要求，填写避雷针、带的实测接地电阻值。</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med">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标题 84993"/>
          <p:cNvSpPr>
            <a:spLocks noGrp="1"/>
          </p:cNvSpPr>
          <p:nvPr>
            <p:ph type="title"/>
          </p:nvPr>
        </p:nvSpPr>
        <p:spPr>
          <a:xfrm>
            <a:off x="2674938" y="115888"/>
            <a:ext cx="7793038" cy="1462088"/>
          </a:xfrm>
        </p:spPr>
        <p:txBody>
          <a:bodyPr anchor="ctr" anchorCtr="1"/>
          <a:p>
            <a:pPr fontAlgn="base"/>
            <a:endParaRPr lang="en-US" altLang="zh-CN" sz="2800" b="1" strike="noStrike" noProof="1" dirty="0"/>
          </a:p>
        </p:txBody>
      </p:sp>
      <p:sp>
        <p:nvSpPr>
          <p:cNvPr id="84995" name="文本占位符 84994"/>
          <p:cNvSpPr>
            <a:spLocks noGrp="1"/>
          </p:cNvSpPr>
          <p:nvPr>
            <p:ph idx="1"/>
          </p:nvPr>
        </p:nvSpPr>
        <p:spPr/>
        <p:txBody>
          <a:bodyPr/>
          <a:p>
            <a:pPr fontAlgn="base"/>
            <a:endParaRPr strike="noStrike" noProof="1" dirty="0"/>
          </a:p>
        </p:txBody>
      </p:sp>
      <p:sp>
        <p:nvSpPr>
          <p:cNvPr id="55299" name="矩形 84997"/>
          <p:cNvSpPr/>
          <p:nvPr/>
        </p:nvSpPr>
        <p:spPr>
          <a:xfrm>
            <a:off x="2351088" y="2133759"/>
            <a:ext cx="2449512" cy="366395"/>
          </a:xfrm>
          <a:prstGeom prst="rect">
            <a:avLst/>
          </a:prstGeom>
          <a:noFill/>
          <a:ln w="9525">
            <a:noFill/>
          </a:ln>
        </p:spPr>
        <p:txBody>
          <a:bodyPr anchor="ctr">
            <a:spAutoFit/>
          </a:bodyPr>
          <a:p>
            <a:pPr lvl="0" indent="0"/>
            <a:r>
              <a:rPr lang="en-US" altLang="zh-CN" b="1" dirty="0">
                <a:latin typeface="Tahoma" panose="020B0604030504040204" pitchFamily="34" charset="0"/>
                <a:ea typeface="宋体" panose="02010600030101010101" pitchFamily="2" charset="-122"/>
              </a:rPr>
              <a:t>⑶.</a:t>
            </a:r>
            <a:r>
              <a:rPr lang="zh-CN" altLang="en-US" b="1" dirty="0">
                <a:latin typeface="Tahoma" panose="020B0604030504040204" pitchFamily="34" charset="0"/>
                <a:ea typeface="宋体" panose="02010600030101010101" pitchFamily="2" charset="-122"/>
              </a:rPr>
              <a:t>主要检测要点：</a:t>
            </a:r>
            <a:endParaRPr lang="zh-CN" altLang="en-US" b="1" dirty="0">
              <a:latin typeface="Tahoma" panose="020B0604030504040204" pitchFamily="34" charset="0"/>
              <a:ea typeface="宋体" panose="02010600030101010101" pitchFamily="2" charset="-122"/>
            </a:endParaRPr>
          </a:p>
        </p:txBody>
      </p:sp>
      <p:sp>
        <p:nvSpPr>
          <p:cNvPr id="55300" name="矩形 84998"/>
          <p:cNvSpPr/>
          <p:nvPr/>
        </p:nvSpPr>
        <p:spPr>
          <a:xfrm>
            <a:off x="2782888" y="2427923"/>
            <a:ext cx="7269480" cy="640080"/>
          </a:xfrm>
          <a:prstGeom prst="rect">
            <a:avLst/>
          </a:prstGeom>
          <a:noFill/>
          <a:ln w="9525">
            <a:noFill/>
          </a:ln>
        </p:spPr>
        <p:txBody>
          <a:bodyPr wrap="none" anchor="ctr">
            <a:spAutoFit/>
          </a:bodyPr>
          <a:p>
            <a:pPr lvl="0" indent="0"/>
            <a:r>
              <a:rPr lang="zh-CN" altLang="en-US" dirty="0">
                <a:latin typeface="Tahoma" panose="020B0604030504040204" pitchFamily="34" charset="0"/>
                <a:ea typeface="宋体" panose="02010600030101010101" pitchFamily="2" charset="-122"/>
              </a:rPr>
              <a:t>针、带、网的设置形式、敷设方式、安装位置、网格尺寸、材料、敷设</a:t>
            </a:r>
            <a:endParaRPr lang="zh-CN" altLang="en-US" dirty="0">
              <a:latin typeface="Tahoma" panose="020B0604030504040204" pitchFamily="34" charset="0"/>
              <a:ea typeface="宋体" panose="02010600030101010101" pitchFamily="2" charset="-122"/>
            </a:endParaRPr>
          </a:p>
          <a:p>
            <a:pPr lvl="0" indent="0"/>
            <a:r>
              <a:rPr lang="zh-CN" altLang="en-US" dirty="0">
                <a:latin typeface="Tahoma" panose="020B0604030504040204" pitchFamily="34" charset="0"/>
                <a:ea typeface="宋体" panose="02010600030101010101" pitchFamily="2" charset="-122"/>
              </a:rPr>
              <a:t>情况，分别为以下</a:t>
            </a:r>
            <a:r>
              <a:rPr lang="en-US" altLang="zh-CN" dirty="0">
                <a:latin typeface="Tahoma" panose="020B0604030504040204" pitchFamily="34" charset="0"/>
                <a:ea typeface="宋体" panose="02010600030101010101" pitchFamily="2" charset="-122"/>
              </a:rPr>
              <a:t>6</a:t>
            </a:r>
            <a:r>
              <a:rPr lang="zh-CN" altLang="en-US" dirty="0">
                <a:latin typeface="Tahoma" panose="020B0604030504040204" pitchFamily="34" charset="0"/>
                <a:ea typeface="宋体" panose="02010600030101010101" pitchFamily="2" charset="-122"/>
              </a:rPr>
              <a:t>个方面： </a:t>
            </a:r>
            <a:endParaRPr lang="zh-CN" altLang="en-US" dirty="0">
              <a:latin typeface="Tahoma" panose="020B0604030504040204" pitchFamily="34" charset="0"/>
              <a:ea typeface="宋体" panose="02010600030101010101" pitchFamily="2" charset="-122"/>
            </a:endParaRPr>
          </a:p>
        </p:txBody>
      </p:sp>
      <p:sp>
        <p:nvSpPr>
          <p:cNvPr id="55301" name="矩形 84999"/>
          <p:cNvSpPr/>
          <p:nvPr/>
        </p:nvSpPr>
        <p:spPr>
          <a:xfrm>
            <a:off x="2495550" y="3068796"/>
            <a:ext cx="3223895" cy="366395"/>
          </a:xfrm>
          <a:prstGeom prst="rect">
            <a:avLst/>
          </a:prstGeom>
          <a:noFill/>
          <a:ln w="9525">
            <a:noFill/>
          </a:ln>
        </p:spPr>
        <p:txBody>
          <a:bodyPr wrap="none" anchor="ctr">
            <a:spAutoFit/>
          </a:bodyPr>
          <a:p>
            <a:pPr lvl="0" indent="0"/>
            <a:r>
              <a:rPr lang="en-US" altLang="zh-CN" dirty="0">
                <a:latin typeface="Tahoma" panose="020B0604030504040204" pitchFamily="34" charset="0"/>
                <a:ea typeface="宋体" panose="02010600030101010101" pitchFamily="2" charset="-122"/>
              </a:rPr>
              <a:t>①.</a:t>
            </a:r>
            <a:r>
              <a:rPr lang="zh-CN" altLang="en-US" dirty="0">
                <a:latin typeface="Tahoma" panose="020B0604030504040204" pitchFamily="34" charset="0"/>
                <a:ea typeface="宋体" panose="02010600030101010101" pitchFamily="2" charset="-122"/>
              </a:rPr>
              <a:t>避雷带与主筋引下线相连接</a:t>
            </a:r>
            <a:endParaRPr lang="zh-CN" altLang="en-US" dirty="0">
              <a:latin typeface="Tahoma" panose="020B0604030504040204" pitchFamily="34" charset="0"/>
              <a:ea typeface="宋体" panose="02010600030101010101" pitchFamily="2" charset="-122"/>
            </a:endParaRPr>
          </a:p>
        </p:txBody>
      </p:sp>
      <p:sp>
        <p:nvSpPr>
          <p:cNvPr id="55302" name="矩形 85000"/>
          <p:cNvSpPr/>
          <p:nvPr/>
        </p:nvSpPr>
        <p:spPr>
          <a:xfrm>
            <a:off x="2279650" y="3429159"/>
            <a:ext cx="7412990" cy="366395"/>
          </a:xfrm>
          <a:prstGeom prst="rect">
            <a:avLst/>
          </a:prstGeom>
          <a:noFill/>
          <a:ln w="9525">
            <a:noFill/>
          </a:ln>
        </p:spPr>
        <p:txBody>
          <a:bodyPr wrap="none" anchor="ctr">
            <a:spAutoFit/>
          </a:bodyPr>
          <a:p>
            <a:pPr lvl="0" indent="0"/>
            <a:r>
              <a:rPr lang="en-US" altLang="zh-CN" dirty="0">
                <a:latin typeface="Tahoma" panose="020B0604030504040204" pitchFamily="34" charset="0"/>
                <a:ea typeface="宋体" panose="02010600030101010101" pitchFamily="2" charset="-122"/>
              </a:rPr>
              <a:t>  </a:t>
            </a:r>
            <a:r>
              <a:rPr lang="zh-CN" altLang="en-US" dirty="0">
                <a:latin typeface="Tahoma" panose="020B0604030504040204" pitchFamily="34" charset="0"/>
                <a:ea typeface="宋体" panose="02010600030101010101" pitchFamily="2" charset="-122"/>
              </a:rPr>
              <a:t>检查避雷带是否与作引下线的主筋焊接，主要检查用作引下线柱的主筋</a:t>
            </a:r>
            <a:endParaRPr lang="zh-CN" altLang="en-US" dirty="0">
              <a:latin typeface="Tahoma" panose="020B0604030504040204" pitchFamily="34" charset="0"/>
              <a:ea typeface="宋体" panose="02010600030101010101" pitchFamily="2" charset="-122"/>
            </a:endParaRPr>
          </a:p>
        </p:txBody>
      </p:sp>
      <p:sp>
        <p:nvSpPr>
          <p:cNvPr id="55303" name="矩形 85001"/>
          <p:cNvSpPr/>
          <p:nvPr/>
        </p:nvSpPr>
        <p:spPr>
          <a:xfrm>
            <a:off x="1774825" y="3789363"/>
            <a:ext cx="8244205" cy="640715"/>
          </a:xfrm>
          <a:prstGeom prst="rect">
            <a:avLst/>
          </a:prstGeom>
          <a:noFill/>
          <a:ln w="9525">
            <a:noFill/>
          </a:ln>
        </p:spPr>
        <p:txBody>
          <a:bodyPr wrap="none" anchor="t">
            <a:spAutoFit/>
          </a:bodyPr>
          <a:p>
            <a:pPr lvl="0" indent="0"/>
            <a:r>
              <a:rPr lang="zh-CN" altLang="en-US" dirty="0">
                <a:latin typeface="Tahoma" panose="020B0604030504040204" pitchFamily="34" charset="0"/>
                <a:ea typeface="宋体" panose="02010600030101010101" pitchFamily="2" charset="-122"/>
              </a:rPr>
              <a:t>预留端是否作为支持卡与避雷带焊接并检查其搭接长度，单边焊接长度大于</a:t>
            </a:r>
            <a:r>
              <a:rPr lang="en-US" altLang="zh-CN">
                <a:latin typeface="Tahoma" panose="020B0604030504040204" pitchFamily="34" charset="0"/>
                <a:ea typeface="宋体" panose="02010600030101010101" pitchFamily="2" charset="-122"/>
              </a:rPr>
              <a:t>12d ,</a:t>
            </a:r>
            <a:endParaRPr lang="en-US" altLang="zh-CN">
              <a:latin typeface="Tahoma" panose="020B0604030504040204" pitchFamily="34" charset="0"/>
              <a:ea typeface="宋体" panose="02010600030101010101" pitchFamily="2" charset="-122"/>
            </a:endParaRPr>
          </a:p>
          <a:p>
            <a:pPr lvl="0" indent="0"/>
            <a:r>
              <a:rPr lang="en-US" altLang="zh-CN">
                <a:latin typeface="Tahoma" panose="020B0604030504040204" pitchFamily="34" charset="0"/>
                <a:ea typeface="宋体" panose="02010600030101010101" pitchFamily="2" charset="-122"/>
              </a:rPr>
              <a:t> </a:t>
            </a:r>
            <a:endParaRPr lang="en-US" altLang="zh-CN">
              <a:latin typeface="Tahoma" panose="020B0604030504040204" pitchFamily="34" charset="0"/>
              <a:ea typeface="宋体" panose="02010600030101010101" pitchFamily="2" charset="-122"/>
            </a:endParaRPr>
          </a:p>
        </p:txBody>
      </p:sp>
      <p:sp>
        <p:nvSpPr>
          <p:cNvPr id="55304" name="矩形 85002"/>
          <p:cNvSpPr/>
          <p:nvPr/>
        </p:nvSpPr>
        <p:spPr>
          <a:xfrm>
            <a:off x="2057400" y="4149725"/>
            <a:ext cx="2164715" cy="366395"/>
          </a:xfrm>
          <a:prstGeom prst="rect">
            <a:avLst/>
          </a:prstGeom>
          <a:noFill/>
          <a:ln w="9525">
            <a:noFill/>
          </a:ln>
        </p:spPr>
        <p:txBody>
          <a:bodyPr wrap="none" anchor="t">
            <a:spAutoFit/>
          </a:bodyPr>
          <a:p>
            <a:pPr lvl="0" indent="0"/>
            <a:r>
              <a:rPr lang="zh-CN" altLang="en-US" dirty="0">
                <a:latin typeface="Tahoma" panose="020B0604030504040204" pitchFamily="34" charset="0"/>
                <a:ea typeface="宋体" panose="02010600030101010101" pitchFamily="2" charset="-122"/>
              </a:rPr>
              <a:t>双面焊大于</a:t>
            </a:r>
            <a:r>
              <a:rPr lang="en-US" altLang="zh-CN" dirty="0">
                <a:latin typeface="Tahoma" panose="020B0604030504040204" pitchFamily="34" charset="0"/>
                <a:ea typeface="宋体" panose="02010600030101010101" pitchFamily="2" charset="-122"/>
              </a:rPr>
              <a:t>6d </a:t>
            </a:r>
            <a:r>
              <a:rPr lang="zh-CN" altLang="en-US" dirty="0">
                <a:latin typeface="Tahoma" panose="020B0604030504040204" pitchFamily="34" charset="0"/>
                <a:ea typeface="宋体" panose="02010600030101010101" pitchFamily="2" charset="-122"/>
              </a:rPr>
              <a:t>。    </a:t>
            </a:r>
            <a:endParaRPr lang="zh-CN" altLang="en-US" dirty="0">
              <a:latin typeface="Tahoma" panose="020B0604030504040204" pitchFamily="34" charset="0"/>
              <a:ea typeface="宋体" panose="02010600030101010101" pitchFamily="2" charset="-122"/>
            </a:endParaRPr>
          </a:p>
        </p:txBody>
      </p:sp>
      <p:sp>
        <p:nvSpPr>
          <p:cNvPr id="55305" name="矩形 85003"/>
          <p:cNvSpPr/>
          <p:nvPr/>
        </p:nvSpPr>
        <p:spPr>
          <a:xfrm>
            <a:off x="2495550" y="4508659"/>
            <a:ext cx="1695450" cy="366395"/>
          </a:xfrm>
          <a:prstGeom prst="rect">
            <a:avLst/>
          </a:prstGeom>
          <a:noFill/>
          <a:ln w="9525">
            <a:noFill/>
          </a:ln>
        </p:spPr>
        <p:txBody>
          <a:bodyPr wrap="none" anchor="ctr">
            <a:spAutoFit/>
          </a:bodyPr>
          <a:p>
            <a:pPr lvl="0" indent="0"/>
            <a:r>
              <a:rPr lang="en-US" altLang="zh-CN" dirty="0">
                <a:latin typeface="Tahoma" panose="020B0604030504040204" pitchFamily="34" charset="0"/>
                <a:ea typeface="宋体" panose="02010600030101010101" pitchFamily="2" charset="-122"/>
              </a:rPr>
              <a:t>②.</a:t>
            </a:r>
            <a:r>
              <a:rPr lang="zh-CN" altLang="en-US" dirty="0">
                <a:latin typeface="Tahoma" panose="020B0604030504040204" pitchFamily="34" charset="0"/>
                <a:ea typeface="宋体" panose="02010600030101010101" pitchFamily="2" charset="-122"/>
              </a:rPr>
              <a:t>敷设方式： </a:t>
            </a:r>
            <a:endParaRPr lang="zh-CN" altLang="en-US" dirty="0">
              <a:latin typeface="Tahoma" panose="020B0604030504040204" pitchFamily="34" charset="0"/>
              <a:ea typeface="宋体" panose="02010600030101010101" pitchFamily="2" charset="-122"/>
            </a:endParaRPr>
          </a:p>
        </p:txBody>
      </p:sp>
      <p:sp>
        <p:nvSpPr>
          <p:cNvPr id="55306" name="矩形 85004"/>
          <p:cNvSpPr/>
          <p:nvPr/>
        </p:nvSpPr>
        <p:spPr>
          <a:xfrm>
            <a:off x="2781300" y="4797743"/>
            <a:ext cx="7353935" cy="640715"/>
          </a:xfrm>
          <a:prstGeom prst="rect">
            <a:avLst/>
          </a:prstGeom>
          <a:noFill/>
          <a:ln w="9525">
            <a:noFill/>
          </a:ln>
        </p:spPr>
        <p:txBody>
          <a:bodyPr wrap="none" anchor="ctr">
            <a:spAutoFit/>
          </a:bodyPr>
          <a:p>
            <a:pPr lvl="0" indent="0"/>
            <a:r>
              <a:rPr lang="zh-CN" altLang="en-US" dirty="0">
                <a:latin typeface="Tahoma" panose="020B0604030504040204" pitchFamily="34" charset="0"/>
                <a:ea typeface="宋体" panose="02010600030101010101" pitchFamily="2" charset="-122"/>
              </a:rPr>
              <a:t>明敷防雷带圆钢</a:t>
            </a:r>
            <a:r>
              <a:rPr lang="en-US" altLang="zh-CN" dirty="0">
                <a:latin typeface="Tahoma" panose="020B0604030504040204" pitchFamily="34" charset="0"/>
                <a:ea typeface="宋体" panose="02010600030101010101" pitchFamily="2" charset="-122"/>
              </a:rPr>
              <a:t>≥Φ8</a:t>
            </a:r>
            <a:r>
              <a:rPr lang="zh-CN" altLang="en-US" dirty="0">
                <a:latin typeface="Tahoma" panose="020B0604030504040204" pitchFamily="34" charset="0"/>
                <a:ea typeface="宋体" panose="02010600030101010101" pitchFamily="2" charset="-122"/>
              </a:rPr>
              <a:t>镀锌圆钢明敷平直无起伏和弯曲、拐弯处大于</a:t>
            </a:r>
            <a:r>
              <a:rPr lang="en-US" altLang="zh-CN" dirty="0">
                <a:latin typeface="Tahoma" panose="020B0604030504040204" pitchFamily="34" charset="0"/>
                <a:ea typeface="宋体" panose="02010600030101010101" pitchFamily="2" charset="-122"/>
              </a:rPr>
              <a:t>80</a:t>
            </a:r>
            <a:r>
              <a:rPr lang="zh-CN" altLang="en-US" dirty="0">
                <a:latin typeface="Tahoma" panose="020B0604030504040204" pitchFamily="34" charset="0"/>
                <a:ea typeface="宋体" panose="02010600030101010101" pitchFamily="2" charset="-122"/>
              </a:rPr>
              <a:t>度</a:t>
            </a:r>
            <a:endParaRPr lang="zh-CN" altLang="en-US" dirty="0">
              <a:latin typeface="Tahoma" panose="020B0604030504040204" pitchFamily="34" charset="0"/>
              <a:ea typeface="宋体" panose="02010600030101010101" pitchFamily="2" charset="-122"/>
            </a:endParaRPr>
          </a:p>
          <a:p>
            <a:pPr lvl="0" indent="0"/>
            <a:endParaRPr lang="zh-CN" altLang="en-US" dirty="0">
              <a:latin typeface="Tahoma" panose="020B0604030504040204" pitchFamily="34" charset="0"/>
              <a:ea typeface="宋体" panose="02010600030101010101" pitchFamily="2" charset="-122"/>
            </a:endParaRPr>
          </a:p>
        </p:txBody>
      </p:sp>
      <p:sp>
        <p:nvSpPr>
          <p:cNvPr id="55307" name="矩形 85005"/>
          <p:cNvSpPr/>
          <p:nvPr/>
        </p:nvSpPr>
        <p:spPr>
          <a:xfrm>
            <a:off x="2135188" y="5078413"/>
            <a:ext cx="5212080" cy="365760"/>
          </a:xfrm>
          <a:prstGeom prst="rect">
            <a:avLst/>
          </a:prstGeom>
          <a:noFill/>
          <a:ln w="9525">
            <a:noFill/>
          </a:ln>
        </p:spPr>
        <p:txBody>
          <a:bodyPr wrap="none" anchor="t">
            <a:spAutoFit/>
          </a:bodyPr>
          <a:p>
            <a:pPr lvl="0" indent="0"/>
            <a:r>
              <a:rPr lang="zh-CN" altLang="en-US" dirty="0">
                <a:latin typeface="Tahoma" panose="020B0604030504040204" pitchFamily="34" charset="0"/>
                <a:ea typeface="宋体" panose="02010600030101010101" pitchFamily="2" charset="-122"/>
              </a:rPr>
              <a:t>焊接良好，支持卡打接焊，焊接处防锈处理良好。</a:t>
            </a:r>
            <a:endParaRPr lang="zh-CN" altLang="en-US" dirty="0">
              <a:latin typeface="Tahoma" panose="020B0604030504040204" pitchFamily="34" charset="0"/>
              <a:ea typeface="宋体" panose="02010600030101010101" pitchFamily="2" charset="-122"/>
            </a:endParaRPr>
          </a:p>
        </p:txBody>
      </p:sp>
      <p:sp>
        <p:nvSpPr>
          <p:cNvPr id="55308" name="矩形 85006"/>
          <p:cNvSpPr/>
          <p:nvPr/>
        </p:nvSpPr>
        <p:spPr>
          <a:xfrm>
            <a:off x="2208213" y="5516722"/>
            <a:ext cx="2309495" cy="366395"/>
          </a:xfrm>
          <a:prstGeom prst="rect">
            <a:avLst/>
          </a:prstGeom>
          <a:noFill/>
          <a:ln w="9525">
            <a:noFill/>
          </a:ln>
        </p:spPr>
        <p:txBody>
          <a:bodyPr wrap="none" anchor="ctr">
            <a:spAutoFit/>
          </a:bodyPr>
          <a:p>
            <a:pPr lvl="0" indent="0"/>
            <a:r>
              <a:rPr lang="en-US" altLang="zh-CN" dirty="0">
                <a:latin typeface="Tahoma" panose="020B0604030504040204" pitchFamily="34" charset="0"/>
                <a:ea typeface="宋体" panose="02010600030101010101" pitchFamily="2" charset="-122"/>
              </a:rPr>
              <a:t>③.</a:t>
            </a:r>
            <a:r>
              <a:rPr lang="zh-CN" altLang="en-US" dirty="0">
                <a:latin typeface="Tahoma" panose="020B0604030504040204" pitchFamily="34" charset="0"/>
                <a:ea typeface="宋体" panose="02010600030101010101" pitchFamily="2" charset="-122"/>
              </a:rPr>
              <a:t>支持卡间距、高度</a:t>
            </a:r>
            <a:endParaRPr lang="zh-CN" altLang="en-US" dirty="0">
              <a:latin typeface="Tahoma" panose="020B0604030504040204" pitchFamily="34" charset="0"/>
              <a:ea typeface="宋体" panose="02010600030101010101" pitchFamily="2" charset="-122"/>
            </a:endParaRPr>
          </a:p>
        </p:txBody>
      </p:sp>
      <p:sp>
        <p:nvSpPr>
          <p:cNvPr id="55309" name="矩形 85007"/>
          <p:cNvSpPr/>
          <p:nvPr/>
        </p:nvSpPr>
        <p:spPr>
          <a:xfrm>
            <a:off x="2711450" y="5812156"/>
            <a:ext cx="7518400" cy="640715"/>
          </a:xfrm>
          <a:prstGeom prst="rect">
            <a:avLst/>
          </a:prstGeom>
          <a:noFill/>
          <a:ln w="9525">
            <a:noFill/>
          </a:ln>
        </p:spPr>
        <p:txBody>
          <a:bodyPr wrap="none" anchor="ctr">
            <a:spAutoFit/>
          </a:bodyPr>
          <a:p>
            <a:pPr lvl="0" indent="0"/>
            <a:r>
              <a:rPr lang="zh-CN" altLang="en-US" dirty="0">
                <a:latin typeface="Tahoma" panose="020B0604030504040204" pitchFamily="34" charset="0"/>
                <a:ea typeface="宋体" panose="02010600030101010101" pitchFamily="2" charset="-122"/>
              </a:rPr>
              <a:t>检查支持卡间距要求一般不大于</a:t>
            </a:r>
            <a:r>
              <a:rPr lang="en-US" altLang="zh-CN" dirty="0">
                <a:latin typeface="Tahoma" panose="020B0604030504040204" pitchFamily="34" charset="0"/>
                <a:ea typeface="宋体" panose="02010600030101010101" pitchFamily="2" charset="-122"/>
              </a:rPr>
              <a:t>1.5m</a:t>
            </a:r>
            <a:r>
              <a:rPr lang="zh-CN" altLang="en-US" dirty="0">
                <a:latin typeface="Tahoma" panose="020B0604030504040204" pitchFamily="34" charset="0"/>
                <a:ea typeface="宋体" panose="02010600030101010101" pitchFamily="2" charset="-122"/>
              </a:rPr>
              <a:t>高度为</a:t>
            </a:r>
            <a:r>
              <a:rPr lang="en-US" altLang="zh-CN" dirty="0">
                <a:latin typeface="Tahoma" panose="020B0604030504040204" pitchFamily="34" charset="0"/>
                <a:ea typeface="宋体" panose="02010600030101010101" pitchFamily="2" charset="-122"/>
              </a:rPr>
              <a:t>10-15cm</a:t>
            </a:r>
            <a:r>
              <a:rPr lang="zh-CN" altLang="en-US" dirty="0">
                <a:latin typeface="Tahoma" panose="020B0604030504040204" pitchFamily="34" charset="0"/>
                <a:ea typeface="宋体" panose="02010600030101010101" pitchFamily="2" charset="-122"/>
              </a:rPr>
              <a:t>，在直角拐弯处支持</a:t>
            </a:r>
            <a:endParaRPr lang="zh-CN" altLang="en-US" dirty="0">
              <a:latin typeface="Tahoma" panose="020B0604030504040204" pitchFamily="34" charset="0"/>
              <a:ea typeface="宋体" panose="02010600030101010101" pitchFamily="2" charset="-122"/>
            </a:endParaRPr>
          </a:p>
          <a:p>
            <a:pPr lvl="0" indent="0"/>
            <a:endParaRPr lang="zh-CN" altLang="en-US" dirty="0">
              <a:latin typeface="Tahoma" panose="020B0604030504040204" pitchFamily="34" charset="0"/>
              <a:ea typeface="宋体" panose="02010600030101010101" pitchFamily="2" charset="-122"/>
            </a:endParaRPr>
          </a:p>
        </p:txBody>
      </p:sp>
      <p:sp>
        <p:nvSpPr>
          <p:cNvPr id="55310" name="矩形 85008"/>
          <p:cNvSpPr/>
          <p:nvPr/>
        </p:nvSpPr>
        <p:spPr>
          <a:xfrm>
            <a:off x="2208213" y="6157913"/>
            <a:ext cx="5948045" cy="366395"/>
          </a:xfrm>
          <a:prstGeom prst="rect">
            <a:avLst/>
          </a:prstGeom>
          <a:noFill/>
          <a:ln w="9525">
            <a:noFill/>
          </a:ln>
        </p:spPr>
        <p:txBody>
          <a:bodyPr wrap="none" anchor="t">
            <a:spAutoFit/>
          </a:bodyPr>
          <a:p>
            <a:pPr lvl="0" indent="0"/>
            <a:r>
              <a:rPr lang="zh-CN" altLang="en-US" dirty="0">
                <a:latin typeface="Tahoma" panose="020B0604030504040204" pitchFamily="34" charset="0"/>
                <a:ea typeface="宋体" panose="02010600030101010101" pitchFamily="2" charset="-122"/>
              </a:rPr>
              <a:t>卡间距为</a:t>
            </a:r>
            <a:r>
              <a:rPr lang="en-US" altLang="zh-CN" dirty="0">
                <a:latin typeface="Tahoma" panose="020B0604030504040204" pitchFamily="34" charset="0"/>
                <a:ea typeface="宋体" panose="02010600030101010101" pitchFamily="2" charset="-122"/>
              </a:rPr>
              <a:t>0.5m</a:t>
            </a:r>
            <a:r>
              <a:rPr lang="zh-CN" altLang="en-US" dirty="0">
                <a:latin typeface="Tahoma" panose="020B0604030504040204" pitchFamily="34" charset="0"/>
                <a:ea typeface="宋体" panose="02010600030101010101" pitchFamily="2" charset="-122"/>
              </a:rPr>
              <a:t>，支持卡应为“</a:t>
            </a:r>
            <a:r>
              <a:rPr lang="en-US" altLang="zh-CN" dirty="0">
                <a:latin typeface="Tahoma" panose="020B0604030504040204" pitchFamily="34" charset="0"/>
                <a:ea typeface="宋体" panose="02010600030101010101" pitchFamily="2" charset="-122"/>
              </a:rPr>
              <a:t>T”</a:t>
            </a:r>
            <a:r>
              <a:rPr lang="zh-CN" altLang="en-US" dirty="0">
                <a:latin typeface="Tahoma" panose="020B0604030504040204" pitchFamily="34" charset="0"/>
                <a:ea typeface="宋体" panose="02010600030101010101" pitchFamily="2" charset="-122"/>
              </a:rPr>
              <a:t>形式与避雷带牢固焊接。</a:t>
            </a:r>
            <a:endParaRPr lang="zh-CN" altLang="en-US" dirty="0">
              <a:latin typeface="Tahoma" panose="020B0604030504040204" pitchFamily="34" charset="0"/>
              <a:ea typeface="宋体" panose="02010600030101010101" pitchFamily="2" charset="-122"/>
            </a:endParaRPr>
          </a:p>
        </p:txBody>
      </p:sp>
    </p:spTree>
  </p:cSld>
  <p:clrMapOvr>
    <a:masterClrMapping/>
  </p:clrMapOvr>
  <p:transition spd="med">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标题 86017"/>
          <p:cNvSpPr>
            <a:spLocks noGrp="1"/>
          </p:cNvSpPr>
          <p:nvPr>
            <p:ph type="title"/>
          </p:nvPr>
        </p:nvSpPr>
        <p:spPr>
          <a:xfrm>
            <a:off x="2674938" y="115888"/>
            <a:ext cx="7793038" cy="1462088"/>
          </a:xfrm>
        </p:spPr>
        <p:txBody>
          <a:bodyPr anchor="ctr" anchorCtr="1"/>
          <a:p>
            <a:pPr fontAlgn="base"/>
            <a:endParaRPr lang="zh-CN" altLang="en-US" sz="2800" b="1" strike="noStrike" noProof="1" dirty="0"/>
          </a:p>
        </p:txBody>
      </p:sp>
      <p:sp>
        <p:nvSpPr>
          <p:cNvPr id="86019" name="文本占位符 86018"/>
          <p:cNvSpPr>
            <a:spLocks noGrp="1"/>
          </p:cNvSpPr>
          <p:nvPr>
            <p:ph idx="1"/>
          </p:nvPr>
        </p:nvSpPr>
        <p:spPr/>
        <p:txBody>
          <a:bodyPr/>
          <a:p>
            <a:pPr fontAlgn="base"/>
            <a:endParaRPr strike="noStrike" noProof="1" dirty="0"/>
          </a:p>
        </p:txBody>
      </p:sp>
      <p:sp>
        <p:nvSpPr>
          <p:cNvPr id="56323" name="矩形 86021"/>
          <p:cNvSpPr/>
          <p:nvPr/>
        </p:nvSpPr>
        <p:spPr>
          <a:xfrm>
            <a:off x="2857500" y="2565559"/>
            <a:ext cx="3965575" cy="366395"/>
          </a:xfrm>
          <a:prstGeom prst="rect">
            <a:avLst/>
          </a:prstGeom>
          <a:noFill/>
          <a:ln w="9525">
            <a:noFill/>
          </a:ln>
        </p:spPr>
        <p:txBody>
          <a:bodyPr wrap="none" anchor="ctr">
            <a:spAutoFit/>
          </a:bodyPr>
          <a:p>
            <a:pPr lvl="0" indent="0" algn="ctr"/>
            <a:r>
              <a:rPr lang="zh-CN" altLang="en-US" dirty="0">
                <a:latin typeface="Tahoma" panose="020B0604030504040204" pitchFamily="34" charset="0"/>
                <a:ea typeface="宋体" panose="02010600030101010101" pitchFamily="2" charset="-122"/>
              </a:rPr>
              <a:t>避雷带采用镀锌圆钢，规格不小于</a:t>
            </a:r>
            <a:r>
              <a:rPr lang="en-US" altLang="zh-CN">
                <a:latin typeface="Tahoma" panose="020B0604030504040204" pitchFamily="34" charset="0"/>
                <a:ea typeface="宋体" panose="02010600030101010101" pitchFamily="2" charset="-122"/>
              </a:rPr>
              <a:t>Φ8</a:t>
            </a:r>
            <a:endParaRPr lang="en-US" altLang="zh-CN">
              <a:latin typeface="Tahoma" panose="020B0604030504040204" pitchFamily="34" charset="0"/>
              <a:ea typeface="宋体" panose="02010600030101010101" pitchFamily="2" charset="-122"/>
            </a:endParaRPr>
          </a:p>
        </p:txBody>
      </p:sp>
      <p:sp>
        <p:nvSpPr>
          <p:cNvPr id="56324" name="矩形 86022"/>
          <p:cNvSpPr/>
          <p:nvPr/>
        </p:nvSpPr>
        <p:spPr>
          <a:xfrm>
            <a:off x="2495550" y="2205038"/>
            <a:ext cx="1623695" cy="366395"/>
          </a:xfrm>
          <a:prstGeom prst="rect">
            <a:avLst/>
          </a:prstGeom>
          <a:noFill/>
          <a:ln w="9525">
            <a:noFill/>
          </a:ln>
        </p:spPr>
        <p:txBody>
          <a:bodyPr wrap="none" anchor="t">
            <a:spAutoFit/>
          </a:bodyPr>
          <a:p>
            <a:pPr lvl="0" indent="0"/>
            <a:r>
              <a:rPr lang="en-US" altLang="zh-CN" dirty="0">
                <a:latin typeface="Tahoma" panose="020B0604030504040204" pitchFamily="34" charset="0"/>
                <a:ea typeface="宋体" panose="02010600030101010101" pitchFamily="2" charset="-122"/>
              </a:rPr>
              <a:t>④.</a:t>
            </a:r>
            <a:r>
              <a:rPr lang="zh-CN" altLang="en-US" dirty="0">
                <a:latin typeface="Tahoma" panose="020B0604030504040204" pitchFamily="34" charset="0"/>
                <a:ea typeface="宋体" panose="02010600030101010101" pitchFamily="2" charset="-122"/>
              </a:rPr>
              <a:t>材料和规格</a:t>
            </a:r>
            <a:endParaRPr lang="zh-CN" altLang="en-US" dirty="0">
              <a:latin typeface="Tahoma" panose="020B0604030504040204" pitchFamily="34" charset="0"/>
              <a:ea typeface="宋体" panose="02010600030101010101" pitchFamily="2" charset="-122"/>
            </a:endParaRPr>
          </a:p>
        </p:txBody>
      </p:sp>
      <p:sp>
        <p:nvSpPr>
          <p:cNvPr id="56325" name="矩形 86023"/>
          <p:cNvSpPr/>
          <p:nvPr/>
        </p:nvSpPr>
        <p:spPr>
          <a:xfrm>
            <a:off x="6239987" y="4150043"/>
            <a:ext cx="685165" cy="640715"/>
          </a:xfrm>
          <a:prstGeom prst="rect">
            <a:avLst/>
          </a:prstGeom>
          <a:noFill/>
          <a:ln w="9525">
            <a:noFill/>
          </a:ln>
        </p:spPr>
        <p:txBody>
          <a:bodyPr wrap="none" anchor="ctr">
            <a:spAutoFit/>
          </a:bodyPr>
          <a:p>
            <a:pPr lvl="0" indent="0" algn="ctr"/>
            <a:endParaRPr lang="en-US" altLang="zh-CN" dirty="0">
              <a:latin typeface="Tahoma" panose="020B0604030504040204" pitchFamily="34" charset="0"/>
              <a:ea typeface="宋体" panose="02010600030101010101" pitchFamily="2" charset="-122"/>
            </a:endParaRPr>
          </a:p>
          <a:p>
            <a:pPr lvl="0" indent="0" algn="ctr"/>
            <a:r>
              <a:rPr lang="en-US" altLang="zh-CN" dirty="0">
                <a:latin typeface="Tahoma" panose="020B0604030504040204" pitchFamily="34" charset="0"/>
                <a:ea typeface="宋体" panose="02010600030101010101" pitchFamily="2" charset="-122"/>
              </a:rPr>
              <a:t>       </a:t>
            </a:r>
            <a:endParaRPr lang="en-US" altLang="zh-CN" dirty="0">
              <a:latin typeface="Tahoma" panose="020B0604030504040204" pitchFamily="34" charset="0"/>
              <a:ea typeface="宋体" panose="02010600030101010101" pitchFamily="2" charset="-122"/>
            </a:endParaRPr>
          </a:p>
        </p:txBody>
      </p:sp>
      <p:sp>
        <p:nvSpPr>
          <p:cNvPr id="56326" name="矩形 86024"/>
          <p:cNvSpPr/>
          <p:nvPr/>
        </p:nvSpPr>
        <p:spPr>
          <a:xfrm>
            <a:off x="2495550" y="2997200"/>
            <a:ext cx="1623695" cy="366395"/>
          </a:xfrm>
          <a:prstGeom prst="rect">
            <a:avLst/>
          </a:prstGeom>
          <a:noFill/>
          <a:ln w="9525">
            <a:noFill/>
          </a:ln>
        </p:spPr>
        <p:txBody>
          <a:bodyPr wrap="none" anchor="t">
            <a:spAutoFit/>
          </a:bodyPr>
          <a:p>
            <a:pPr lvl="0" indent="0"/>
            <a:r>
              <a:rPr lang="en-US" altLang="zh-CN" dirty="0">
                <a:latin typeface="Tahoma" panose="020B0604030504040204" pitchFamily="34" charset="0"/>
                <a:ea typeface="宋体" panose="02010600030101010101" pitchFamily="2" charset="-122"/>
              </a:rPr>
              <a:t>⑤.</a:t>
            </a:r>
            <a:r>
              <a:rPr lang="zh-CN" altLang="en-US" dirty="0">
                <a:latin typeface="Tahoma" panose="020B0604030504040204" pitchFamily="34" charset="0"/>
                <a:ea typeface="宋体" panose="02010600030101010101" pitchFamily="2" charset="-122"/>
              </a:rPr>
              <a:t>闭合环测试</a:t>
            </a:r>
            <a:endParaRPr lang="zh-CN" altLang="en-US" dirty="0">
              <a:latin typeface="Tahoma" panose="020B0604030504040204" pitchFamily="34" charset="0"/>
              <a:ea typeface="宋体" panose="02010600030101010101" pitchFamily="2" charset="-122"/>
            </a:endParaRPr>
          </a:p>
        </p:txBody>
      </p:sp>
      <p:sp>
        <p:nvSpPr>
          <p:cNvPr id="56327" name="矩形 86025"/>
          <p:cNvSpPr/>
          <p:nvPr/>
        </p:nvSpPr>
        <p:spPr>
          <a:xfrm>
            <a:off x="2801938" y="3357563"/>
            <a:ext cx="5669280" cy="365760"/>
          </a:xfrm>
          <a:prstGeom prst="rect">
            <a:avLst/>
          </a:prstGeom>
          <a:noFill/>
          <a:ln w="9525">
            <a:noFill/>
          </a:ln>
        </p:spPr>
        <p:txBody>
          <a:bodyPr wrap="none" anchor="t">
            <a:spAutoFit/>
          </a:bodyPr>
          <a:p>
            <a:pPr lvl="0" indent="0"/>
            <a:r>
              <a:rPr lang="zh-CN" altLang="en-US" dirty="0">
                <a:latin typeface="Tahoma" panose="020B0604030504040204" pitchFamily="34" charset="0"/>
                <a:ea typeface="宋体" panose="02010600030101010101" pitchFamily="2" charset="-122"/>
              </a:rPr>
              <a:t>闭合环指一个完整的避雷带，任何两点之间都必须连通</a:t>
            </a:r>
            <a:endParaRPr lang="zh-CN" altLang="en-US" dirty="0">
              <a:latin typeface="Tahoma" panose="020B0604030504040204" pitchFamily="34" charset="0"/>
              <a:ea typeface="宋体" panose="02010600030101010101" pitchFamily="2" charset="-122"/>
            </a:endParaRPr>
          </a:p>
        </p:txBody>
      </p:sp>
      <p:sp>
        <p:nvSpPr>
          <p:cNvPr id="56328" name="矩形 86026"/>
          <p:cNvSpPr/>
          <p:nvPr/>
        </p:nvSpPr>
        <p:spPr>
          <a:xfrm>
            <a:off x="2495550" y="3789363"/>
            <a:ext cx="1395095" cy="366395"/>
          </a:xfrm>
          <a:prstGeom prst="rect">
            <a:avLst/>
          </a:prstGeom>
          <a:noFill/>
          <a:ln w="9525">
            <a:noFill/>
          </a:ln>
        </p:spPr>
        <p:txBody>
          <a:bodyPr wrap="none" anchor="t">
            <a:spAutoFit/>
          </a:bodyPr>
          <a:p>
            <a:pPr lvl="0" indent="0"/>
            <a:r>
              <a:rPr lang="en-US" altLang="zh-CN" dirty="0">
                <a:latin typeface="Tahoma" panose="020B0604030504040204" pitchFamily="34" charset="0"/>
                <a:ea typeface="宋体" panose="02010600030101010101" pitchFamily="2" charset="-122"/>
              </a:rPr>
              <a:t>⑥.</a:t>
            </a:r>
            <a:r>
              <a:rPr lang="zh-CN" altLang="en-US" dirty="0">
                <a:latin typeface="Tahoma" panose="020B0604030504040204" pitchFamily="34" charset="0"/>
                <a:ea typeface="宋体" panose="02010600030101010101" pitchFamily="2" charset="-122"/>
              </a:rPr>
              <a:t>接地电阻</a:t>
            </a:r>
            <a:endParaRPr lang="zh-CN" altLang="en-US" dirty="0">
              <a:latin typeface="Tahoma" panose="020B0604030504040204" pitchFamily="34" charset="0"/>
              <a:ea typeface="宋体" panose="02010600030101010101" pitchFamily="2" charset="-122"/>
            </a:endParaRPr>
          </a:p>
        </p:txBody>
      </p:sp>
      <p:sp>
        <p:nvSpPr>
          <p:cNvPr id="56329" name="矩形 86027"/>
          <p:cNvSpPr/>
          <p:nvPr/>
        </p:nvSpPr>
        <p:spPr>
          <a:xfrm>
            <a:off x="2782888" y="4214813"/>
            <a:ext cx="7479665" cy="366395"/>
          </a:xfrm>
          <a:prstGeom prst="rect">
            <a:avLst/>
          </a:prstGeom>
          <a:noFill/>
          <a:ln w="9525">
            <a:noFill/>
          </a:ln>
        </p:spPr>
        <p:txBody>
          <a:bodyPr wrap="none" anchor="t">
            <a:spAutoFit/>
          </a:bodyPr>
          <a:p>
            <a:pPr lvl="0" indent="0"/>
            <a:r>
              <a:rPr lang="zh-CN" altLang="en-US" dirty="0">
                <a:latin typeface="Tahoma" panose="020B0604030504040204" pitchFamily="34" charset="0"/>
                <a:ea typeface="宋体" panose="02010600030101010101" pitchFamily="2" charset="-122"/>
              </a:rPr>
              <a:t>自然接地体</a:t>
            </a:r>
            <a:r>
              <a:rPr lang="en-US" altLang="zh-CN" dirty="0">
                <a:latin typeface="Tahoma" panose="020B0604030504040204" pitchFamily="34" charset="0"/>
                <a:ea typeface="宋体" panose="02010600030101010101" pitchFamily="2" charset="-122"/>
              </a:rPr>
              <a:t>≤4Ω</a:t>
            </a:r>
            <a:r>
              <a:rPr lang="zh-CN" altLang="en-US" dirty="0">
                <a:latin typeface="Tahoma" panose="020B0604030504040204" pitchFamily="34" charset="0"/>
                <a:ea typeface="宋体" panose="02010600030101010101" pitchFamily="2" charset="-122"/>
              </a:rPr>
              <a:t>，人工接地体的一、二类防雷</a:t>
            </a:r>
            <a:r>
              <a:rPr lang="en-US" altLang="zh-CN" dirty="0">
                <a:latin typeface="Tahoma" panose="020B0604030504040204" pitchFamily="34" charset="0"/>
                <a:ea typeface="宋体" panose="02010600030101010101" pitchFamily="2" charset="-122"/>
              </a:rPr>
              <a:t>≤10Ω</a:t>
            </a:r>
            <a:r>
              <a:rPr lang="zh-CN" altLang="en-US" dirty="0">
                <a:latin typeface="Tahoma" panose="020B0604030504040204" pitchFamily="34" charset="0"/>
                <a:ea typeface="宋体" panose="02010600030101010101" pitchFamily="2" charset="-122"/>
              </a:rPr>
              <a:t>，三类防雷</a:t>
            </a:r>
            <a:r>
              <a:rPr lang="en-US" altLang="zh-CN" dirty="0">
                <a:latin typeface="Tahoma" panose="020B0604030504040204" pitchFamily="34" charset="0"/>
                <a:ea typeface="宋体" panose="02010600030101010101" pitchFamily="2" charset="-122"/>
              </a:rPr>
              <a:t>≤30Ω</a:t>
            </a:r>
            <a:r>
              <a:rPr lang="zh-CN" altLang="en-US" dirty="0">
                <a:latin typeface="Tahoma" panose="020B0604030504040204" pitchFamily="34" charset="0"/>
                <a:ea typeface="宋体" panose="02010600030101010101" pitchFamily="2" charset="-122"/>
              </a:rPr>
              <a:t>。</a:t>
            </a:r>
            <a:endParaRPr lang="zh-CN" altLang="en-US" dirty="0">
              <a:latin typeface="Tahoma" panose="020B0604030504040204" pitchFamily="34" charset="0"/>
              <a:ea typeface="宋体" panose="02010600030101010101" pitchFamily="2" charset="-122"/>
            </a:endParaRPr>
          </a:p>
        </p:txBody>
      </p:sp>
    </p:spTree>
  </p:cSld>
  <p:clrMapOvr>
    <a:masterClrMapping/>
  </p:clrMapOvr>
  <p:transition spd="med">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标题 87041"/>
          <p:cNvSpPr>
            <a:spLocks noGrp="1"/>
          </p:cNvSpPr>
          <p:nvPr>
            <p:ph type="title"/>
          </p:nvPr>
        </p:nvSpPr>
        <p:spPr>
          <a:xfrm>
            <a:off x="2674938" y="115888"/>
            <a:ext cx="7793038" cy="1462088"/>
          </a:xfrm>
        </p:spPr>
        <p:txBody>
          <a:bodyPr anchor="ctr" anchorCtr="1"/>
          <a:p>
            <a:pPr fontAlgn="base"/>
            <a:endParaRPr lang="zh-CN" altLang="en-US" sz="2800" b="1" strike="noStrike" noProof="1" dirty="0"/>
          </a:p>
        </p:txBody>
      </p:sp>
      <p:sp>
        <p:nvSpPr>
          <p:cNvPr id="87043" name="文本占位符 87042"/>
          <p:cNvSpPr>
            <a:spLocks noGrp="1"/>
          </p:cNvSpPr>
          <p:nvPr>
            <p:ph idx="1"/>
          </p:nvPr>
        </p:nvSpPr>
        <p:spPr/>
        <p:txBody>
          <a:bodyPr/>
          <a:p>
            <a:pPr fontAlgn="base"/>
            <a:endParaRPr strike="noStrike" noProof="1" dirty="0"/>
          </a:p>
        </p:txBody>
      </p:sp>
      <p:sp>
        <p:nvSpPr>
          <p:cNvPr id="57347" name="矩形 87045"/>
          <p:cNvSpPr/>
          <p:nvPr/>
        </p:nvSpPr>
        <p:spPr>
          <a:xfrm>
            <a:off x="2424113" y="2205197"/>
            <a:ext cx="2808287" cy="366395"/>
          </a:xfrm>
          <a:prstGeom prst="rect">
            <a:avLst/>
          </a:prstGeom>
          <a:noFill/>
          <a:ln w="9525">
            <a:noFill/>
          </a:ln>
        </p:spPr>
        <p:txBody>
          <a:bodyPr anchor="ctr">
            <a:spAutoFit/>
          </a:bodyPr>
          <a:p>
            <a:pPr lvl="0" indent="0"/>
            <a:r>
              <a:rPr lang="en-US" altLang="zh-CN" b="1" dirty="0">
                <a:latin typeface="Tahoma" panose="020B0604030504040204" pitchFamily="34" charset="0"/>
                <a:ea typeface="宋体" panose="02010600030101010101" pitchFamily="2" charset="-122"/>
              </a:rPr>
              <a:t>7.</a:t>
            </a:r>
            <a:r>
              <a:rPr lang="zh-CN" altLang="en-US" b="1" dirty="0">
                <a:latin typeface="Tahoma" panose="020B0604030504040204" pitchFamily="34" charset="0"/>
                <a:ea typeface="宋体" panose="02010600030101010101" pitchFamily="2" charset="-122"/>
              </a:rPr>
              <a:t>等电位连接方面检测</a:t>
            </a:r>
            <a:endParaRPr lang="zh-CN" altLang="en-US" b="1" dirty="0">
              <a:latin typeface="Tahoma" panose="020B0604030504040204" pitchFamily="34" charset="0"/>
              <a:ea typeface="宋体" panose="02010600030101010101" pitchFamily="2" charset="-122"/>
            </a:endParaRPr>
          </a:p>
        </p:txBody>
      </p:sp>
      <p:sp>
        <p:nvSpPr>
          <p:cNvPr id="57348" name="矩形 87046"/>
          <p:cNvSpPr/>
          <p:nvPr/>
        </p:nvSpPr>
        <p:spPr>
          <a:xfrm>
            <a:off x="2208213" y="2565559"/>
            <a:ext cx="1475740" cy="366395"/>
          </a:xfrm>
          <a:prstGeom prst="rect">
            <a:avLst/>
          </a:prstGeom>
          <a:noFill/>
          <a:ln w="9525">
            <a:noFill/>
          </a:ln>
        </p:spPr>
        <p:txBody>
          <a:bodyPr wrap="none" anchor="ctr">
            <a:spAutoFit/>
          </a:bodyPr>
          <a:p>
            <a:pPr lvl="0" indent="0"/>
            <a:r>
              <a:rPr lang="en-US" altLang="zh-CN" b="1" dirty="0">
                <a:latin typeface="Tahoma" panose="020B0604030504040204" pitchFamily="34" charset="0"/>
                <a:ea typeface="宋体" panose="02010600030101010101" pitchFamily="2" charset="-122"/>
              </a:rPr>
              <a:t>⑴.</a:t>
            </a:r>
            <a:r>
              <a:rPr lang="zh-CN" altLang="en-US" b="1" dirty="0">
                <a:latin typeface="Tahoma" panose="020B0604030504040204" pitchFamily="34" charset="0"/>
                <a:ea typeface="宋体" panose="02010600030101010101" pitchFamily="2" charset="-122"/>
              </a:rPr>
              <a:t>检测内容</a:t>
            </a:r>
            <a:r>
              <a:rPr lang="zh-CN" altLang="en-US" dirty="0">
                <a:latin typeface="Tahoma" panose="020B0604030504040204" pitchFamily="34" charset="0"/>
                <a:ea typeface="宋体" panose="02010600030101010101" pitchFamily="2" charset="-122"/>
              </a:rPr>
              <a:t> </a:t>
            </a:r>
            <a:endParaRPr lang="zh-CN" altLang="en-US" dirty="0">
              <a:latin typeface="Tahoma" panose="020B0604030504040204" pitchFamily="34" charset="0"/>
              <a:ea typeface="宋体" panose="02010600030101010101" pitchFamily="2" charset="-122"/>
            </a:endParaRPr>
          </a:p>
        </p:txBody>
      </p:sp>
      <p:graphicFrame>
        <p:nvGraphicFramePr>
          <p:cNvPr id="87048" name="表格 87047"/>
          <p:cNvGraphicFramePr/>
          <p:nvPr/>
        </p:nvGraphicFramePr>
        <p:xfrm>
          <a:off x="2711450" y="3141663"/>
          <a:ext cx="6697345" cy="3463925"/>
        </p:xfrm>
        <a:graphic>
          <a:graphicData uri="http://schemas.openxmlformats.org/drawingml/2006/table">
            <a:tbl>
              <a:tblPr/>
              <a:tblGrid>
                <a:gridCol w="525780"/>
                <a:gridCol w="3061335"/>
                <a:gridCol w="478155"/>
                <a:gridCol w="2632075"/>
              </a:tblGrid>
              <a:tr h="640080">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项</a:t>
                      </a:r>
                      <a:endParaRPr lang="zh-CN" altLang="en-US" sz="1800" b="1" dirty="0">
                        <a:latin typeface="Times New Roman" panose="02020603050405020304" pitchFamily="18" charset="0"/>
                        <a:ea typeface="Times New Roman" panose="02020603050405020304" pitchFamily="18" charset="0"/>
                      </a:endParaRPr>
                    </a:p>
                    <a:p>
                      <a:pPr marL="0" lvl="0" indent="0" eaLnBrk="0" hangingPunc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目</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内  容</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项  </a:t>
                      </a:r>
                      <a:endParaRPr lang="zh-CN" altLang="en-US" sz="1800" b="1" dirty="0">
                        <a:latin typeface="Times New Roman" panose="02020603050405020304" pitchFamily="18" charset="0"/>
                        <a:ea typeface="Times New Roman" panose="02020603050405020304" pitchFamily="18" charset="0"/>
                      </a:endParaRPr>
                    </a:p>
                    <a:p>
                      <a:pPr marL="0" lvl="0" indent="0" eaLnBrk="0" hangingPunc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目</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内  容</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40080">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1</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天面冷却塔、广告牌与避雷带相连</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6</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低压配电重复接地</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40715">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2</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天面与其他金属物体与避雷带相连</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7</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低压配电保护接地</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4650">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3</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竖直金属管道接地</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8</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地下供水管接地</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4650">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4</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电梯接地</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9</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地下燃气管道与其他金属管道的距离</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93750">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5</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高低压联合变压器接地</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buNone/>
                      </a:pP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bl>
          </a:graphicData>
        </a:graphic>
      </p:graphicFrame>
      <p:sp>
        <p:nvSpPr>
          <p:cNvPr id="57385" name="矩形 87083"/>
          <p:cNvSpPr/>
          <p:nvPr/>
        </p:nvSpPr>
        <p:spPr>
          <a:xfrm>
            <a:off x="1524000" y="4192270"/>
            <a:ext cx="309880" cy="365760"/>
          </a:xfrm>
          <a:prstGeom prst="rect">
            <a:avLst/>
          </a:prstGeom>
          <a:noFill/>
          <a:ln w="9525">
            <a:noFill/>
          </a:ln>
        </p:spPr>
        <p:txBody>
          <a:bodyPr wrap="none" anchor="ctr">
            <a:spAutoFit/>
          </a:bodyPr>
          <a:p>
            <a:pPr lvl="0" indent="0"/>
            <a:endParaRPr lang="zh-CN" altLang="en-US" dirty="0">
              <a:latin typeface="Arial" panose="020B0604020202020204" pitchFamily="34" charset="0"/>
              <a:ea typeface="宋体" panose="02010600030101010101" pitchFamily="2" charset="-122"/>
            </a:endParaRPr>
          </a:p>
        </p:txBody>
      </p:sp>
    </p:spTree>
  </p:cSld>
  <p:clrMapOvr>
    <a:masterClrMapping/>
  </p:clrMapOvr>
  <p:transition spd="med">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标题 88065"/>
          <p:cNvSpPr>
            <a:spLocks noGrp="1"/>
          </p:cNvSpPr>
          <p:nvPr>
            <p:ph type="title"/>
          </p:nvPr>
        </p:nvSpPr>
        <p:spPr>
          <a:xfrm>
            <a:off x="2674938" y="115888"/>
            <a:ext cx="7793038" cy="1462088"/>
          </a:xfrm>
        </p:spPr>
        <p:txBody>
          <a:bodyPr anchor="ctr" anchorCtr="1"/>
          <a:p>
            <a:pPr fontAlgn="base"/>
            <a:endParaRPr lang="zh-CN" altLang="en-US" sz="2800" b="1" strike="noStrike" noProof="1" dirty="0"/>
          </a:p>
        </p:txBody>
      </p:sp>
      <p:sp>
        <p:nvSpPr>
          <p:cNvPr id="88067" name="文本占位符 88066"/>
          <p:cNvSpPr>
            <a:spLocks noGrp="1"/>
          </p:cNvSpPr>
          <p:nvPr>
            <p:ph idx="1"/>
          </p:nvPr>
        </p:nvSpPr>
        <p:spPr/>
        <p:txBody>
          <a:bodyPr/>
          <a:p>
            <a:pPr fontAlgn="base"/>
            <a:endParaRPr strike="noStrike" noProof="1" dirty="0"/>
          </a:p>
        </p:txBody>
      </p:sp>
      <p:sp>
        <p:nvSpPr>
          <p:cNvPr id="58371" name="矩形 88069"/>
          <p:cNvSpPr/>
          <p:nvPr/>
        </p:nvSpPr>
        <p:spPr>
          <a:xfrm>
            <a:off x="2279650" y="1983264"/>
            <a:ext cx="1447800" cy="365760"/>
          </a:xfrm>
          <a:prstGeom prst="rect">
            <a:avLst/>
          </a:prstGeom>
          <a:noFill/>
          <a:ln w="9525">
            <a:noFill/>
          </a:ln>
        </p:spPr>
        <p:txBody>
          <a:bodyPr wrap="none" anchor="ctr">
            <a:spAutoFit/>
          </a:bodyPr>
          <a:p>
            <a:pPr lvl="0" indent="0"/>
            <a:r>
              <a:rPr lang="en-US" altLang="zh-CN" b="1" dirty="0">
                <a:latin typeface="宋体" panose="02010600030101010101" pitchFamily="2" charset="-122"/>
                <a:ea typeface="Times New Roman" panose="02020603050405020304" pitchFamily="18" charset="0"/>
              </a:rPr>
              <a:t>⑵.</a:t>
            </a:r>
            <a:r>
              <a:rPr lang="zh-CN" altLang="en-US" b="1" dirty="0">
                <a:latin typeface="宋体" panose="02010600030101010101" pitchFamily="2" charset="-122"/>
                <a:ea typeface="Times New Roman" panose="02020603050405020304" pitchFamily="18" charset="0"/>
              </a:rPr>
              <a:t>填写说明</a:t>
            </a:r>
            <a:endParaRPr lang="zh-CN" altLang="en-US" dirty="0">
              <a:latin typeface="Arial" panose="020B0604020202020204" pitchFamily="34" charset="0"/>
              <a:ea typeface="宋体" panose="02010600030101010101" pitchFamily="2" charset="-122"/>
            </a:endParaRPr>
          </a:p>
        </p:txBody>
      </p:sp>
      <p:graphicFrame>
        <p:nvGraphicFramePr>
          <p:cNvPr id="88071" name="表格 88070"/>
          <p:cNvGraphicFramePr/>
          <p:nvPr/>
        </p:nvGraphicFramePr>
        <p:xfrm>
          <a:off x="2063750" y="2349500"/>
          <a:ext cx="8353425" cy="4398645"/>
        </p:xfrm>
        <a:graphic>
          <a:graphicData uri="http://schemas.openxmlformats.org/drawingml/2006/table">
            <a:tbl>
              <a:tblPr/>
              <a:tblGrid>
                <a:gridCol w="457200"/>
                <a:gridCol w="1941830"/>
                <a:gridCol w="5954395"/>
              </a:tblGrid>
              <a:tr h="649288">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项</a:t>
                      </a:r>
                      <a:endParaRPr lang="zh-CN" altLang="en-US" sz="1800" b="1" dirty="0">
                        <a:latin typeface="Times New Roman" panose="02020603050405020304" pitchFamily="18" charset="0"/>
                        <a:ea typeface="Times New Roman" panose="02020603050405020304" pitchFamily="18" charset="0"/>
                      </a:endParaRPr>
                    </a:p>
                    <a:p>
                      <a:pPr marL="0" lvl="0" indent="0" eaLnBrk="0" hangingPunc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目</a:t>
                      </a:r>
                      <a:endParaRPr lang="zh-CN" altLang="en-US" sz="1800" b="1"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lgn="ctr">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内  容</a:t>
                      </a:r>
                      <a:endParaRPr lang="zh-CN" altLang="en-US" sz="1800" b="1"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lgn="ctr">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检测栏填写方法及数据要求</a:t>
                      </a:r>
                      <a:endParaRPr lang="zh-CN" altLang="en-US" sz="1800" b="1"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14400">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1</a:t>
                      </a:r>
                      <a:endParaRPr lang="zh-CN" altLang="en-US" sz="1800" b="1">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天面冷却塔、广告牌与避雷带相连</a:t>
                      </a:r>
                      <a:endParaRPr lang="zh-CN" altLang="en-US" sz="1800" b="1"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与避雷带相连不少于两处（对角），材料、规格符合要求。各种设备的防雷设施引下线不得串联，应各自与接地体装置连接。</a:t>
                      </a:r>
                      <a:endParaRPr lang="zh-CN" altLang="en-US" sz="1800" b="1"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14400">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2</a:t>
                      </a:r>
                      <a:endParaRPr lang="zh-CN" altLang="en-US" sz="1800" b="1">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天面与其他金属物体与避雷带相连</a:t>
                      </a:r>
                      <a:endParaRPr lang="zh-CN" altLang="en-US" sz="1800" b="1"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与避雷带相连不少于两处（对角），材料、规格符合要求。各种设备的防雷设施引下线不得串联，应各自与接地体装置连接。</a:t>
                      </a:r>
                      <a:endParaRPr lang="zh-CN" altLang="en-US" sz="1800" b="1"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39762">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3</a:t>
                      </a:r>
                      <a:endParaRPr lang="zh-CN" altLang="en-US" sz="1800" b="1">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竖直金属管道接地</a:t>
                      </a:r>
                      <a:endParaRPr lang="zh-CN" altLang="en-US" sz="1800" b="1"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可在金属管道的顶端和底端与防雷装置连接，设计时应预留接地</a:t>
                      </a:r>
                      <a:endParaRPr lang="zh-CN" altLang="en-US" sz="1800" b="1"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39763">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4</a:t>
                      </a:r>
                      <a:endParaRPr lang="zh-CN" altLang="en-US" sz="1800" b="1">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电梯接地</a:t>
                      </a:r>
                      <a:endParaRPr lang="zh-CN" altLang="en-US" sz="1800" b="1"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电梯导轨接地，每条不少于两处。设计时应从柱内钢筋预留。</a:t>
                      </a:r>
                      <a:endParaRPr lang="zh-CN" altLang="en-US" sz="1800" b="1"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39762">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5</a:t>
                      </a:r>
                      <a:endParaRPr lang="zh-CN" altLang="en-US" sz="1800" b="1">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高低压联合变压器接地</a:t>
                      </a:r>
                      <a:endParaRPr lang="zh-CN" altLang="en-US" sz="1800" b="1"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应就近与防雷地相接，测量接地电阻，应＜</a:t>
                      </a:r>
                      <a:r>
                        <a:rPr lang="en-US" altLang="zh-CN" sz="1800" b="1">
                          <a:latin typeface="宋体" panose="02010600030101010101" pitchFamily="2" charset="-122"/>
                          <a:ea typeface="Times New Roman" panose="02020603050405020304" pitchFamily="18" charset="0"/>
                        </a:rPr>
                        <a:t>4</a:t>
                      </a:r>
                      <a:r>
                        <a:rPr lang="en-US" altLang="zh-CN" sz="1800" b="1" dirty="0">
                          <a:solidFill>
                            <a:srgbClr val="000000"/>
                          </a:solidFill>
                          <a:latin typeface="宋体" panose="02010600030101010101" pitchFamily="2" charset="-122"/>
                          <a:ea typeface="Times New Roman" panose="02020603050405020304" pitchFamily="18" charset="0"/>
                        </a:rPr>
                        <a:t>Ω</a:t>
                      </a:r>
                      <a:r>
                        <a:rPr lang="zh-CN" altLang="en-US" sz="1800" b="1" dirty="0">
                          <a:solidFill>
                            <a:srgbClr val="000000"/>
                          </a:solidFill>
                          <a:latin typeface="宋体" panose="02010600030101010101" pitchFamily="2" charset="-122"/>
                          <a:ea typeface="Times New Roman" panose="02020603050405020304" pitchFamily="18" charset="0"/>
                        </a:rPr>
                        <a:t>。</a:t>
                      </a:r>
                      <a:endParaRPr lang="zh-CN" altLang="en-US" sz="1800" b="1"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med">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标题 88065"/>
          <p:cNvSpPr>
            <a:spLocks noGrp="1"/>
          </p:cNvSpPr>
          <p:nvPr>
            <p:ph type="title"/>
          </p:nvPr>
        </p:nvSpPr>
        <p:spPr>
          <a:xfrm>
            <a:off x="2674938" y="115888"/>
            <a:ext cx="7793038" cy="1462088"/>
          </a:xfrm>
        </p:spPr>
        <p:txBody>
          <a:bodyPr anchor="ctr" anchorCtr="1"/>
          <a:p>
            <a:pPr fontAlgn="base"/>
            <a:endParaRPr lang="zh-CN" altLang="en-US" sz="2800" b="1" strike="noStrike" noProof="1" dirty="0"/>
          </a:p>
        </p:txBody>
      </p:sp>
      <p:sp>
        <p:nvSpPr>
          <p:cNvPr id="88067" name="文本占位符 88066"/>
          <p:cNvSpPr>
            <a:spLocks noGrp="1"/>
          </p:cNvSpPr>
          <p:nvPr>
            <p:ph idx="1"/>
          </p:nvPr>
        </p:nvSpPr>
        <p:spPr/>
        <p:txBody>
          <a:bodyPr/>
          <a:p>
            <a:pPr fontAlgn="base"/>
            <a:endParaRPr strike="noStrike" noProof="1" dirty="0"/>
          </a:p>
        </p:txBody>
      </p:sp>
      <p:sp>
        <p:nvSpPr>
          <p:cNvPr id="58371" name="矩形 88069"/>
          <p:cNvSpPr/>
          <p:nvPr/>
        </p:nvSpPr>
        <p:spPr>
          <a:xfrm>
            <a:off x="2279650" y="1983264"/>
            <a:ext cx="1447800" cy="365760"/>
          </a:xfrm>
          <a:prstGeom prst="rect">
            <a:avLst/>
          </a:prstGeom>
          <a:noFill/>
          <a:ln w="9525">
            <a:noFill/>
          </a:ln>
        </p:spPr>
        <p:txBody>
          <a:bodyPr wrap="none" anchor="ctr">
            <a:spAutoFit/>
          </a:bodyPr>
          <a:p>
            <a:pPr lvl="0" indent="0"/>
            <a:r>
              <a:rPr lang="en-US" altLang="zh-CN" b="1" dirty="0">
                <a:latin typeface="宋体" panose="02010600030101010101" pitchFamily="2" charset="-122"/>
                <a:ea typeface="Times New Roman" panose="02020603050405020304" pitchFamily="18" charset="0"/>
              </a:rPr>
              <a:t>⑵.</a:t>
            </a:r>
            <a:r>
              <a:rPr lang="zh-CN" altLang="en-US" b="1" dirty="0">
                <a:latin typeface="宋体" panose="02010600030101010101" pitchFamily="2" charset="-122"/>
                <a:ea typeface="Times New Roman" panose="02020603050405020304" pitchFamily="18" charset="0"/>
              </a:rPr>
              <a:t>填写说明</a:t>
            </a:r>
            <a:endParaRPr lang="zh-CN" altLang="en-US" dirty="0">
              <a:latin typeface="Arial" panose="020B0604020202020204" pitchFamily="34" charset="0"/>
              <a:ea typeface="宋体" panose="02010600030101010101" pitchFamily="2" charset="-122"/>
            </a:endParaRPr>
          </a:p>
        </p:txBody>
      </p:sp>
      <p:graphicFrame>
        <p:nvGraphicFramePr>
          <p:cNvPr id="88071" name="表格 88070"/>
          <p:cNvGraphicFramePr/>
          <p:nvPr/>
        </p:nvGraphicFramePr>
        <p:xfrm>
          <a:off x="2063750" y="2349500"/>
          <a:ext cx="8353425" cy="4398645"/>
        </p:xfrm>
        <a:graphic>
          <a:graphicData uri="http://schemas.openxmlformats.org/drawingml/2006/table">
            <a:tbl>
              <a:tblPr/>
              <a:tblGrid>
                <a:gridCol w="457200"/>
                <a:gridCol w="1941830"/>
                <a:gridCol w="5954395"/>
              </a:tblGrid>
              <a:tr h="649288">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项</a:t>
                      </a:r>
                      <a:endParaRPr lang="zh-CN" altLang="en-US" sz="1800" b="1" dirty="0">
                        <a:latin typeface="Times New Roman" panose="02020603050405020304" pitchFamily="18" charset="0"/>
                        <a:ea typeface="Times New Roman" panose="02020603050405020304" pitchFamily="18" charset="0"/>
                      </a:endParaRPr>
                    </a:p>
                    <a:p>
                      <a:pPr marL="0" lvl="0" indent="0" eaLnBrk="0" hangingPunc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目</a:t>
                      </a:r>
                      <a:endParaRPr lang="zh-CN" altLang="en-US" sz="1800" b="1"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lgn="ctr">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内  容</a:t>
                      </a:r>
                      <a:endParaRPr lang="zh-CN" altLang="en-US" sz="1800" b="1"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lgn="ctr">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检测栏填写方法及数据要求</a:t>
                      </a:r>
                      <a:endParaRPr lang="zh-CN" altLang="en-US" sz="1800" b="1"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14400">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1</a:t>
                      </a:r>
                      <a:endParaRPr lang="zh-CN" altLang="en-US" sz="1800" b="1">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天面冷却塔、广告牌与避雷带相连</a:t>
                      </a:r>
                      <a:endParaRPr lang="zh-CN" altLang="en-US" sz="1800" b="1"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与避雷带相连不少于两处（对角），材料、规格符合要求。各种设备的防雷设施引下线不得串联，应各自与接地体装置连接。</a:t>
                      </a:r>
                      <a:endParaRPr lang="zh-CN" altLang="en-US" sz="1800" b="1"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14400">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2</a:t>
                      </a:r>
                      <a:endParaRPr lang="zh-CN" altLang="en-US" sz="1800" b="1">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天面与其他金属物体与避雷带相连</a:t>
                      </a:r>
                      <a:endParaRPr lang="zh-CN" altLang="en-US" sz="1800" b="1"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与避雷带相连不少于两处（对角），材料、规格符合要求。各种设备的防雷设施引下线不得串联，应各自与接地体装置连接。</a:t>
                      </a:r>
                      <a:endParaRPr lang="zh-CN" altLang="en-US" sz="1800" b="1"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39762">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3</a:t>
                      </a:r>
                      <a:endParaRPr lang="zh-CN" altLang="en-US" sz="1800" b="1">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竖直金属管道接地</a:t>
                      </a:r>
                      <a:endParaRPr lang="zh-CN" altLang="en-US" sz="1800" b="1"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可在金属管道的顶端和底端与防雷装置连接，设计时应预留接地</a:t>
                      </a:r>
                      <a:endParaRPr lang="zh-CN" altLang="en-US" sz="1800" b="1"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39763">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4</a:t>
                      </a:r>
                      <a:endParaRPr lang="zh-CN" altLang="en-US" sz="1800" b="1">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电梯接地</a:t>
                      </a:r>
                      <a:endParaRPr lang="zh-CN" altLang="en-US" sz="1800" b="1"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电梯导轨接地，每条不少于两处。设计时应从柱内钢筋预留。</a:t>
                      </a:r>
                      <a:endParaRPr lang="zh-CN" altLang="en-US" sz="1800" b="1"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39762">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5</a:t>
                      </a:r>
                      <a:endParaRPr lang="zh-CN" altLang="en-US" sz="1800" b="1">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高低压联合变压器接地</a:t>
                      </a:r>
                      <a:endParaRPr lang="zh-CN" altLang="en-US" sz="1800" b="1"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应就近与防雷地相接，测量接地电阻，应＜</a:t>
                      </a:r>
                      <a:r>
                        <a:rPr lang="en-US" altLang="zh-CN" sz="1800" b="1">
                          <a:latin typeface="宋体" panose="02010600030101010101" pitchFamily="2" charset="-122"/>
                          <a:ea typeface="Times New Roman" panose="02020603050405020304" pitchFamily="18" charset="0"/>
                        </a:rPr>
                        <a:t>4</a:t>
                      </a:r>
                      <a:r>
                        <a:rPr lang="en-US" altLang="zh-CN" sz="1800" b="1" dirty="0">
                          <a:solidFill>
                            <a:srgbClr val="000000"/>
                          </a:solidFill>
                          <a:latin typeface="宋体" panose="02010600030101010101" pitchFamily="2" charset="-122"/>
                          <a:ea typeface="Times New Roman" panose="02020603050405020304" pitchFamily="18" charset="0"/>
                        </a:rPr>
                        <a:t>Ω</a:t>
                      </a:r>
                      <a:r>
                        <a:rPr lang="zh-CN" altLang="en-US" sz="1800" b="1" dirty="0">
                          <a:solidFill>
                            <a:srgbClr val="000000"/>
                          </a:solidFill>
                          <a:latin typeface="宋体" panose="02010600030101010101" pitchFamily="2" charset="-122"/>
                          <a:ea typeface="Times New Roman" panose="02020603050405020304" pitchFamily="18" charset="0"/>
                        </a:rPr>
                        <a:t>。</a:t>
                      </a:r>
                      <a:endParaRPr lang="zh-CN" altLang="en-US" sz="1800" b="1"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med">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标题 89089"/>
          <p:cNvSpPr>
            <a:spLocks noGrp="1"/>
          </p:cNvSpPr>
          <p:nvPr>
            <p:ph type="title"/>
          </p:nvPr>
        </p:nvSpPr>
        <p:spPr>
          <a:xfrm>
            <a:off x="2674938" y="115888"/>
            <a:ext cx="7793038" cy="1462088"/>
          </a:xfrm>
        </p:spPr>
        <p:txBody>
          <a:bodyPr anchor="ctr" anchorCtr="1"/>
          <a:p>
            <a:pPr fontAlgn="base"/>
            <a:endParaRPr lang="zh-CN" altLang="en-US" sz="2800" b="1" strike="noStrike" noProof="1" dirty="0"/>
          </a:p>
        </p:txBody>
      </p:sp>
      <p:graphicFrame>
        <p:nvGraphicFramePr>
          <p:cNvPr id="89118" name="内容占位符 89117"/>
          <p:cNvGraphicFramePr/>
          <p:nvPr>
            <p:ph idx="1"/>
          </p:nvPr>
        </p:nvGraphicFramePr>
        <p:xfrm>
          <a:off x="2351088" y="1844675"/>
          <a:ext cx="7772400" cy="4248150"/>
        </p:xfrm>
        <a:graphic>
          <a:graphicData uri="http://schemas.openxmlformats.org/drawingml/2006/table">
            <a:tbl>
              <a:tblPr/>
              <a:tblGrid>
                <a:gridCol w="427355"/>
                <a:gridCol w="1804670"/>
                <a:gridCol w="5540375"/>
              </a:tblGrid>
              <a:tr h="812800">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lvl="0">
                        <a:spcBef>
                          <a:spcPct val="0"/>
                        </a:spcBef>
                        <a:buClr>
                          <a:srgbClr val="000000"/>
                        </a:buClr>
                        <a:buNone/>
                      </a:pPr>
                      <a:r>
                        <a:rPr lang="en-US" altLang="zh-CN" sz="1800" b="1">
                          <a:latin typeface="宋体" panose="02010600030101010101" pitchFamily="2" charset="-122"/>
                          <a:ea typeface="Times New Roman" panose="02020603050405020304" pitchFamily="18" charset="0"/>
                        </a:rPr>
                        <a:t>6</a:t>
                      </a:r>
                      <a:endParaRPr lang="zh-CN" altLang="en-US" sz="1800" b="1">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lvl="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低压配电重复接地</a:t>
                      </a:r>
                      <a:endParaRPr lang="zh-CN" altLang="en-US" sz="1800" b="1"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lvl="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检查有否重复接地和接地的方法。测量接地电阻值，应＜</a:t>
                      </a:r>
                      <a:r>
                        <a:rPr lang="en-US" altLang="zh-CN" sz="1800" b="1">
                          <a:latin typeface="宋体" panose="02010600030101010101" pitchFamily="2" charset="-122"/>
                          <a:ea typeface="Times New Roman" panose="02020603050405020304" pitchFamily="18" charset="0"/>
                        </a:rPr>
                        <a:t>10</a:t>
                      </a:r>
                      <a:r>
                        <a:rPr lang="en-US" altLang="zh-CN" sz="1800" b="1" dirty="0">
                          <a:solidFill>
                            <a:srgbClr val="000000"/>
                          </a:solidFill>
                          <a:latin typeface="宋体" panose="02010600030101010101" pitchFamily="2" charset="-122"/>
                          <a:ea typeface="Times New Roman" panose="02020603050405020304" pitchFamily="18" charset="0"/>
                        </a:rPr>
                        <a:t>Ω</a:t>
                      </a:r>
                      <a:r>
                        <a:rPr lang="zh-CN" altLang="en-US" sz="1800" b="1" dirty="0">
                          <a:solidFill>
                            <a:srgbClr val="000000"/>
                          </a:solidFill>
                          <a:latin typeface="宋体" panose="02010600030101010101" pitchFamily="2" charset="-122"/>
                          <a:ea typeface="Times New Roman" panose="02020603050405020304" pitchFamily="18" charset="0"/>
                        </a:rPr>
                        <a:t>。</a:t>
                      </a:r>
                      <a:endParaRPr lang="zh-CN" altLang="en-US" sz="1800" b="1"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41363">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lvl="0">
                        <a:spcBef>
                          <a:spcPct val="0"/>
                        </a:spcBef>
                        <a:buClr>
                          <a:srgbClr val="000000"/>
                        </a:buClr>
                        <a:buNone/>
                      </a:pPr>
                      <a:r>
                        <a:rPr lang="en-US" altLang="zh-CN" sz="1800" b="1">
                          <a:latin typeface="宋体" panose="02010600030101010101" pitchFamily="2" charset="-122"/>
                          <a:ea typeface="Times New Roman" panose="02020603050405020304" pitchFamily="18" charset="0"/>
                        </a:rPr>
                        <a:t>7</a:t>
                      </a:r>
                      <a:endParaRPr lang="zh-CN" altLang="en-US" sz="1800" b="1">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lvl="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低压配电保护接地</a:t>
                      </a:r>
                      <a:endParaRPr lang="zh-CN" altLang="en-US" sz="1800" b="1"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lvl="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检查有否重复接地和接地的方法。测量接地电阻值，应＜</a:t>
                      </a:r>
                      <a:r>
                        <a:rPr lang="en-US" altLang="zh-CN" sz="1800" b="1">
                          <a:latin typeface="宋体" panose="02010600030101010101" pitchFamily="2" charset="-122"/>
                          <a:ea typeface="Times New Roman" panose="02020603050405020304" pitchFamily="18" charset="0"/>
                        </a:rPr>
                        <a:t>10</a:t>
                      </a:r>
                      <a:r>
                        <a:rPr lang="en-US" altLang="zh-CN" sz="1800" b="1" dirty="0">
                          <a:solidFill>
                            <a:srgbClr val="000000"/>
                          </a:solidFill>
                          <a:latin typeface="宋体" panose="02010600030101010101" pitchFamily="2" charset="-122"/>
                          <a:ea typeface="Times New Roman" panose="02020603050405020304" pitchFamily="18" charset="0"/>
                        </a:rPr>
                        <a:t>Ω</a:t>
                      </a:r>
                      <a:r>
                        <a:rPr lang="zh-CN" altLang="en-US" sz="1800" b="1" dirty="0">
                          <a:solidFill>
                            <a:srgbClr val="000000"/>
                          </a:solidFill>
                          <a:latin typeface="宋体" panose="02010600030101010101" pitchFamily="2" charset="-122"/>
                          <a:ea typeface="Times New Roman" panose="02020603050405020304" pitchFamily="18" charset="0"/>
                        </a:rPr>
                        <a:t>。</a:t>
                      </a:r>
                      <a:endParaRPr lang="zh-CN" altLang="en-US" sz="1800" b="1"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41362">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lvl="0">
                        <a:spcBef>
                          <a:spcPct val="0"/>
                        </a:spcBef>
                        <a:buClr>
                          <a:srgbClr val="000000"/>
                        </a:buClr>
                        <a:buNone/>
                      </a:pPr>
                      <a:r>
                        <a:rPr lang="en-US" altLang="zh-CN" sz="1800" b="1">
                          <a:latin typeface="宋体" panose="02010600030101010101" pitchFamily="2" charset="-122"/>
                          <a:ea typeface="Times New Roman" panose="02020603050405020304" pitchFamily="18" charset="0"/>
                        </a:rPr>
                        <a:t>8</a:t>
                      </a:r>
                      <a:endParaRPr lang="zh-CN" altLang="en-US" sz="1800" b="1">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lvl="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地下供水管接地</a:t>
                      </a:r>
                      <a:endParaRPr lang="zh-CN" altLang="en-US" sz="1800" b="1"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lvl="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检查是否同大楼防雷地相连，并测量接地电阻值</a:t>
                      </a:r>
                      <a:endParaRPr lang="zh-CN" altLang="en-US" sz="1800" b="1"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952625">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lvl="0">
                        <a:spcBef>
                          <a:spcPct val="0"/>
                        </a:spcBef>
                        <a:buClr>
                          <a:srgbClr val="000000"/>
                        </a:buClr>
                        <a:buNone/>
                      </a:pPr>
                      <a:r>
                        <a:rPr lang="en-US" altLang="zh-CN" sz="1800" b="1">
                          <a:latin typeface="宋体" panose="02010600030101010101" pitchFamily="2" charset="-122"/>
                          <a:ea typeface="Times New Roman" panose="02020603050405020304" pitchFamily="18" charset="0"/>
                        </a:rPr>
                        <a:t>9</a:t>
                      </a:r>
                      <a:endParaRPr lang="zh-CN" altLang="en-US" sz="1800" b="1">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lvl="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地下燃气管道与其他金属管道的距离</a:t>
                      </a:r>
                      <a:endParaRPr lang="zh-CN" altLang="en-US" sz="1800" b="1"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lvl="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地下燃气管道离建筑物基础</a:t>
                      </a:r>
                      <a:r>
                        <a:rPr lang="en-US" altLang="zh-CN" sz="1800" b="1" dirty="0">
                          <a:latin typeface="宋体" panose="02010600030101010101" pitchFamily="2" charset="-122"/>
                          <a:ea typeface="Times New Roman" panose="02020603050405020304" pitchFamily="18" charset="0"/>
                        </a:rPr>
                        <a:t>≥0.7m</a:t>
                      </a:r>
                      <a:r>
                        <a:rPr lang="zh-CN" altLang="en-US" sz="1800" b="1" dirty="0">
                          <a:latin typeface="宋体" panose="02010600030101010101" pitchFamily="2" charset="-122"/>
                          <a:ea typeface="Times New Roman" panose="02020603050405020304" pitchFamily="18" charset="0"/>
                        </a:rPr>
                        <a:t>，离开水管</a:t>
                      </a:r>
                      <a:r>
                        <a:rPr lang="en-US" altLang="zh-CN" sz="1800" b="1" dirty="0">
                          <a:latin typeface="宋体" panose="02010600030101010101" pitchFamily="2" charset="-122"/>
                          <a:ea typeface="Times New Roman" panose="02020603050405020304" pitchFamily="18" charset="0"/>
                        </a:rPr>
                        <a:t>≥0.5m</a:t>
                      </a:r>
                      <a:r>
                        <a:rPr lang="zh-CN" altLang="en-US" sz="1800" b="1" dirty="0">
                          <a:latin typeface="宋体" panose="02010600030101010101" pitchFamily="2" charset="-122"/>
                          <a:ea typeface="Times New Roman" panose="02020603050405020304" pitchFamily="18" charset="0"/>
                        </a:rPr>
                        <a:t>，离排水管</a:t>
                      </a:r>
                      <a:r>
                        <a:rPr lang="en-US" altLang="zh-CN" sz="1800" b="1" dirty="0">
                          <a:latin typeface="宋体" panose="02010600030101010101" pitchFamily="2" charset="-122"/>
                          <a:ea typeface="Times New Roman" panose="02020603050405020304" pitchFamily="18" charset="0"/>
                        </a:rPr>
                        <a:t>≥0.1m</a:t>
                      </a:r>
                      <a:r>
                        <a:rPr lang="zh-CN" altLang="en-US" sz="1800" b="1" dirty="0">
                          <a:latin typeface="宋体" panose="02010600030101010101" pitchFamily="2" charset="-122"/>
                          <a:ea typeface="Times New Roman" panose="02020603050405020304" pitchFamily="18" charset="0"/>
                        </a:rPr>
                        <a:t>，离电缆</a:t>
                      </a:r>
                      <a:r>
                        <a:rPr lang="en-US" altLang="zh-CN" sz="1800" b="1" dirty="0">
                          <a:latin typeface="宋体" panose="02010600030101010101" pitchFamily="2" charset="-122"/>
                          <a:ea typeface="Times New Roman" panose="02020603050405020304" pitchFamily="18" charset="0"/>
                        </a:rPr>
                        <a:t>≥0.5m</a:t>
                      </a:r>
                      <a:r>
                        <a:rPr lang="zh-CN" altLang="en-US" sz="1800" b="1" dirty="0">
                          <a:latin typeface="宋体" panose="02010600030101010101" pitchFamily="2" charset="-122"/>
                          <a:ea typeface="Times New Roman" panose="02020603050405020304" pitchFamily="18" charset="0"/>
                        </a:rPr>
                        <a:t>（指水平距离）。地下燃气管道离其他管道垂直距离</a:t>
                      </a:r>
                      <a:r>
                        <a:rPr lang="en-US" altLang="zh-CN" sz="1800" b="1" dirty="0">
                          <a:latin typeface="宋体" panose="02010600030101010101" pitchFamily="2" charset="-122"/>
                          <a:ea typeface="Times New Roman" panose="02020603050405020304" pitchFamily="18" charset="0"/>
                        </a:rPr>
                        <a:t>≥0.15m</a:t>
                      </a:r>
                      <a:r>
                        <a:rPr lang="zh-CN" altLang="en-US" sz="1800" b="1" dirty="0">
                          <a:latin typeface="宋体" panose="02010600030101010101" pitchFamily="2" charset="-122"/>
                          <a:ea typeface="Times New Roman" panose="02020603050405020304" pitchFamily="18" charset="0"/>
                        </a:rPr>
                        <a:t>。强调燃气管道进出口处必须与防雷地连接，并应有两处接地。</a:t>
                      </a:r>
                      <a:endParaRPr lang="zh-CN" altLang="en-US" sz="1800" b="1"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latin typeface="黑体" panose="02010609060101010101" charset="-122"/>
                <a:ea typeface="黑体" panose="02010609060101010101" charset="-122"/>
                <a:sym typeface="+mn-ea"/>
              </a:rPr>
              <a:t>二、防雷检测的内容</a:t>
            </a:r>
            <a:endParaRPr lang="zh-CN" altLang="en-US">
              <a:latin typeface="黑体" panose="02010609060101010101" charset="-122"/>
              <a:ea typeface="黑体" panose="02010609060101010101" charset="-122"/>
            </a:endParaRPr>
          </a:p>
        </p:txBody>
      </p:sp>
      <p:sp>
        <p:nvSpPr>
          <p:cNvPr id="3" name="内容占位符 2"/>
          <p:cNvSpPr>
            <a:spLocks noGrp="1"/>
          </p:cNvSpPr>
          <p:nvPr>
            <p:ph idx="1"/>
          </p:nvPr>
        </p:nvSpPr>
        <p:spPr/>
        <p:txBody>
          <a:bodyPr>
            <a:normAutofit fontScale="90000" lnSpcReduction="10000"/>
          </a:bodyPr>
          <a:p>
            <a:r>
              <a:rPr lang="en-US" altLang="zh-CN">
                <a:latin typeface="黑体" panose="02010609060101010101" charset="-122"/>
                <a:ea typeface="黑体" panose="02010609060101010101" charset="-122"/>
              </a:rPr>
              <a:t>1</a:t>
            </a:r>
            <a:r>
              <a:rPr lang="zh-CN" altLang="en-US">
                <a:latin typeface="黑体" panose="02010609060101010101" charset="-122"/>
                <a:ea typeface="黑体" panose="02010609060101010101" charset="-122"/>
              </a:rPr>
              <a:t>、跟踪检测（含工程验收）</a:t>
            </a:r>
            <a:endParaRPr lang="zh-CN" altLang="en-US">
              <a:latin typeface="黑体" panose="02010609060101010101" charset="-122"/>
              <a:ea typeface="黑体" panose="02010609060101010101" charset="-122"/>
            </a:endParaRPr>
          </a:p>
          <a:p>
            <a:r>
              <a:rPr lang="en-US" altLang="zh-CN">
                <a:latin typeface="黑体" panose="02010609060101010101" charset="-122"/>
                <a:ea typeface="黑体" panose="02010609060101010101" charset="-122"/>
              </a:rPr>
              <a:t>1.1</a:t>
            </a:r>
            <a:r>
              <a:rPr lang="zh-CN" altLang="en-US">
                <a:latin typeface="黑体" panose="02010609060101010101" charset="-122"/>
                <a:ea typeface="黑体" panose="02010609060101010101" charset="-122"/>
              </a:rPr>
              <a:t>接地检测（桩基、承台、地梁连接情况；人工接地位置、材料规格、深度、接地电阻等）</a:t>
            </a:r>
            <a:endParaRPr lang="zh-CN" altLang="en-US">
              <a:latin typeface="黑体" panose="02010609060101010101" charset="-122"/>
              <a:ea typeface="黑体" panose="02010609060101010101" charset="-122"/>
            </a:endParaRPr>
          </a:p>
          <a:p>
            <a:r>
              <a:rPr lang="en-US" altLang="zh-CN">
                <a:latin typeface="黑体" panose="02010609060101010101" charset="-122"/>
                <a:ea typeface="黑体" panose="02010609060101010101" charset="-122"/>
              </a:rPr>
              <a:t>1.2</a:t>
            </a:r>
            <a:r>
              <a:rPr lang="zh-CN" altLang="en-US">
                <a:latin typeface="黑体" panose="02010609060101010101" charset="-122"/>
                <a:ea typeface="黑体" panose="02010609060101010101" charset="-122"/>
              </a:rPr>
              <a:t>引下线检测（柱筋、</a:t>
            </a:r>
            <a:r>
              <a:rPr lang="zh-CN" altLang="en-US">
                <a:latin typeface="黑体" panose="02010609060101010101" charset="-122"/>
                <a:ea typeface="黑体" panose="02010609060101010101" charset="-122"/>
                <a:sym typeface="+mn-ea"/>
              </a:rPr>
              <a:t>引下线规格、分布、连接情况等</a:t>
            </a:r>
            <a:r>
              <a:rPr lang="zh-CN" altLang="en-US">
                <a:latin typeface="黑体" panose="02010609060101010101" charset="-122"/>
                <a:ea typeface="黑体" panose="02010609060101010101" charset="-122"/>
              </a:rPr>
              <a:t>）</a:t>
            </a:r>
            <a:endParaRPr lang="zh-CN" altLang="en-US">
              <a:latin typeface="黑体" panose="02010609060101010101" charset="-122"/>
              <a:ea typeface="黑体" panose="02010609060101010101" charset="-122"/>
            </a:endParaRPr>
          </a:p>
          <a:p>
            <a:r>
              <a:rPr lang="en-US" altLang="zh-CN">
                <a:latin typeface="黑体" panose="02010609060101010101" charset="-122"/>
                <a:ea typeface="黑体" panose="02010609060101010101" charset="-122"/>
              </a:rPr>
              <a:t>1.3</a:t>
            </a:r>
            <a:r>
              <a:rPr lang="zh-CN" altLang="en-US">
                <a:latin typeface="黑体" panose="02010609060101010101" charset="-122"/>
                <a:ea typeface="黑体" panose="02010609060101010101" charset="-122"/>
              </a:rPr>
              <a:t>均压环检测（</a:t>
            </a:r>
            <a:r>
              <a:rPr lang="zh-CN" altLang="en-US">
                <a:latin typeface="黑体" panose="02010609060101010101" charset="-122"/>
                <a:ea typeface="黑体" panose="02010609060101010101" charset="-122"/>
                <a:sym typeface="+mn-ea"/>
              </a:rPr>
              <a:t>分布、连接情况等</a:t>
            </a:r>
            <a:r>
              <a:rPr lang="zh-CN" altLang="en-US">
                <a:latin typeface="黑体" panose="02010609060101010101" charset="-122"/>
                <a:ea typeface="黑体" panose="02010609060101010101" charset="-122"/>
              </a:rPr>
              <a:t>）</a:t>
            </a:r>
            <a:endParaRPr lang="zh-CN" altLang="en-US">
              <a:latin typeface="黑体" panose="02010609060101010101" charset="-122"/>
              <a:ea typeface="黑体" panose="02010609060101010101" charset="-122"/>
            </a:endParaRPr>
          </a:p>
          <a:p>
            <a:r>
              <a:rPr lang="en-US" altLang="zh-CN">
                <a:latin typeface="黑体" panose="02010609060101010101" charset="-122"/>
                <a:ea typeface="黑体" panose="02010609060101010101" charset="-122"/>
              </a:rPr>
              <a:t>1.4</a:t>
            </a:r>
            <a:r>
              <a:rPr lang="zh-CN" altLang="en-US">
                <a:latin typeface="黑体" panose="02010609060101010101" charset="-122"/>
                <a:ea typeface="黑体" panose="02010609060101010101" charset="-122"/>
              </a:rPr>
              <a:t>等电位</a:t>
            </a:r>
            <a:r>
              <a:rPr lang="zh-CN" altLang="en-US">
                <a:latin typeface="黑体" panose="02010609060101010101" charset="-122"/>
                <a:ea typeface="黑体" panose="02010609060101010101" charset="-122"/>
                <a:sym typeface="+mn-ea"/>
              </a:rPr>
              <a:t>检测（预留接地情况、连接情况、接地电阻等）</a:t>
            </a:r>
            <a:endParaRPr lang="zh-CN" altLang="en-US">
              <a:latin typeface="黑体" panose="02010609060101010101" charset="-122"/>
              <a:ea typeface="黑体" panose="02010609060101010101" charset="-122"/>
              <a:sym typeface="+mn-ea"/>
            </a:endParaRPr>
          </a:p>
          <a:p>
            <a:r>
              <a:rPr lang="en-US" altLang="zh-CN">
                <a:latin typeface="黑体" panose="02010609060101010101" charset="-122"/>
                <a:ea typeface="黑体" panose="02010609060101010101" charset="-122"/>
              </a:rPr>
              <a:t>1.5</a:t>
            </a:r>
            <a:r>
              <a:rPr lang="zh-CN" altLang="en-US">
                <a:latin typeface="黑体" panose="02010609060101010101" charset="-122"/>
                <a:ea typeface="黑体" panose="02010609060101010101" charset="-122"/>
              </a:rPr>
              <a:t>接闪器检测（</a:t>
            </a:r>
            <a:r>
              <a:rPr lang="zh-CN" altLang="en-US">
                <a:latin typeface="黑体" panose="02010609060101010101" charset="-122"/>
                <a:ea typeface="黑体" panose="02010609060101010101" charset="-122"/>
                <a:sym typeface="+mn-ea"/>
              </a:rPr>
              <a:t>分布、材料规格、连接情况、等电位连接情况等</a:t>
            </a:r>
            <a:r>
              <a:rPr lang="zh-CN" altLang="en-US">
                <a:latin typeface="黑体" panose="02010609060101010101" charset="-122"/>
                <a:ea typeface="黑体" panose="02010609060101010101" charset="-122"/>
              </a:rPr>
              <a:t>）</a:t>
            </a:r>
            <a:endParaRPr lang="zh-CN" altLang="en-US">
              <a:latin typeface="黑体" panose="02010609060101010101" charset="-122"/>
              <a:ea typeface="黑体" panose="02010609060101010101" charset="-122"/>
            </a:endParaRPr>
          </a:p>
          <a:p>
            <a:r>
              <a:rPr lang="en-US" altLang="zh-CN">
                <a:latin typeface="黑体" panose="02010609060101010101" charset="-122"/>
                <a:ea typeface="黑体" panose="02010609060101010101" charset="-122"/>
              </a:rPr>
              <a:t>1.6S P D </a:t>
            </a:r>
            <a:r>
              <a:rPr lang="zh-CN" altLang="en-US">
                <a:latin typeface="黑体" panose="02010609060101010101" charset="-122"/>
                <a:ea typeface="黑体" panose="02010609060101010101" charset="-122"/>
              </a:rPr>
              <a:t>检   测（</a:t>
            </a:r>
            <a:r>
              <a:rPr lang="en-US" altLang="zh-CN">
                <a:latin typeface="黑体" panose="02010609060101010101" charset="-122"/>
                <a:ea typeface="黑体" panose="02010609060101010101" charset="-122"/>
                <a:sym typeface="+mn-ea"/>
              </a:rPr>
              <a:t>SPD</a:t>
            </a:r>
            <a:r>
              <a:rPr lang="zh-CN" altLang="en-US">
                <a:latin typeface="黑体" panose="02010609060101010101" charset="-122"/>
                <a:ea typeface="黑体" panose="02010609060101010101" charset="-122"/>
                <a:sym typeface="+mn-ea"/>
              </a:rPr>
              <a:t>选型、参数、能量配合、连接情况等</a:t>
            </a:r>
            <a:r>
              <a:rPr lang="zh-CN" altLang="en-US">
                <a:latin typeface="黑体" panose="02010609060101010101" charset="-122"/>
                <a:ea typeface="黑体" panose="02010609060101010101" charset="-122"/>
              </a:rPr>
              <a:t>）</a:t>
            </a:r>
            <a:endParaRPr lang="zh-CN" altLang="en-US">
              <a:latin typeface="黑体" panose="02010609060101010101" charset="-122"/>
              <a:ea typeface="黑体" panose="02010609060101010101" charset="-122"/>
            </a:endParaRPr>
          </a:p>
          <a:p>
            <a:r>
              <a:rPr lang="en-US" altLang="zh-CN">
                <a:latin typeface="黑体" panose="02010609060101010101" charset="-122"/>
                <a:ea typeface="黑体" panose="02010609060101010101" charset="-122"/>
              </a:rPr>
              <a:t>1.7</a:t>
            </a:r>
            <a:r>
              <a:rPr lang="zh-CN" altLang="en-US">
                <a:latin typeface="黑体" panose="02010609060101010101" charset="-122"/>
                <a:ea typeface="黑体" panose="02010609060101010101" charset="-122"/>
              </a:rPr>
              <a:t>综 合 布 线（强、弱电线路分布、隔离</a:t>
            </a:r>
            <a:r>
              <a:rPr lang="zh-CN" altLang="en-US">
                <a:latin typeface="黑体" panose="02010609060101010101" charset="-122"/>
                <a:ea typeface="黑体" panose="02010609060101010101" charset="-122"/>
                <a:sym typeface="+mn-ea"/>
              </a:rPr>
              <a:t>情况等</a:t>
            </a:r>
            <a:r>
              <a:rPr lang="zh-CN" altLang="en-US">
                <a:latin typeface="黑体" panose="02010609060101010101" charset="-122"/>
                <a:ea typeface="黑体" panose="02010609060101010101" charset="-122"/>
              </a:rPr>
              <a:t>）</a:t>
            </a:r>
            <a:endParaRPr lang="zh-CN" altLang="en-US">
              <a:latin typeface="黑体" panose="02010609060101010101" charset="-122"/>
              <a:ea typeface="黑体" panose="02010609060101010101" charset="-122"/>
            </a:endParaRPr>
          </a:p>
          <a:p>
            <a:r>
              <a:rPr lang="en-US" altLang="zh-CN">
                <a:latin typeface="黑体" panose="02010609060101010101" charset="-122"/>
                <a:ea typeface="黑体" panose="02010609060101010101" charset="-122"/>
              </a:rPr>
              <a:t>1.8</a:t>
            </a:r>
            <a:r>
              <a:rPr lang="zh-CN" altLang="en-US">
                <a:latin typeface="黑体" panose="02010609060101010101" charset="-122"/>
                <a:ea typeface="黑体" panose="02010609060101010101" charset="-122"/>
              </a:rPr>
              <a:t>屏蔽</a:t>
            </a:r>
            <a:r>
              <a:rPr lang="zh-CN" altLang="en-US">
                <a:latin typeface="黑体" panose="02010609060101010101" charset="-122"/>
                <a:ea typeface="黑体" panose="02010609060101010101" charset="-122"/>
                <a:sym typeface="+mn-ea"/>
              </a:rPr>
              <a:t>检   测（屏蔽效能）</a:t>
            </a:r>
            <a:endParaRPr lang="zh-CN" altLang="en-US">
              <a:latin typeface="黑体" panose="02010609060101010101" charset="-122"/>
              <a:ea typeface="黑体" panose="02010609060101010101"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标题 90113"/>
          <p:cNvSpPr>
            <a:spLocks noGrp="1"/>
          </p:cNvSpPr>
          <p:nvPr>
            <p:ph type="title"/>
          </p:nvPr>
        </p:nvSpPr>
        <p:spPr>
          <a:xfrm>
            <a:off x="2674938" y="115888"/>
            <a:ext cx="7793038" cy="1462088"/>
          </a:xfrm>
        </p:spPr>
        <p:txBody>
          <a:bodyPr anchor="ctr" anchorCtr="1"/>
          <a:p>
            <a:pPr fontAlgn="base"/>
            <a:endParaRPr lang="zh-CN" altLang="en-US" sz="2800" b="1" strike="noStrike" noProof="1" dirty="0"/>
          </a:p>
        </p:txBody>
      </p:sp>
      <p:sp>
        <p:nvSpPr>
          <p:cNvPr id="90115" name="文本占位符 90114"/>
          <p:cNvSpPr>
            <a:spLocks noGrp="1"/>
          </p:cNvSpPr>
          <p:nvPr>
            <p:ph idx="1"/>
          </p:nvPr>
        </p:nvSpPr>
        <p:spPr/>
        <p:txBody>
          <a:bodyPr/>
          <a:p>
            <a:pPr fontAlgn="base"/>
            <a:endParaRPr strike="noStrike" noProof="1" dirty="0"/>
          </a:p>
        </p:txBody>
      </p:sp>
      <p:sp>
        <p:nvSpPr>
          <p:cNvPr id="60419" name="矩形 90117"/>
          <p:cNvSpPr/>
          <p:nvPr/>
        </p:nvSpPr>
        <p:spPr>
          <a:xfrm>
            <a:off x="2640013" y="2133759"/>
            <a:ext cx="2519362" cy="366395"/>
          </a:xfrm>
          <a:prstGeom prst="rect">
            <a:avLst/>
          </a:prstGeom>
          <a:noFill/>
          <a:ln w="9525">
            <a:noFill/>
          </a:ln>
        </p:spPr>
        <p:txBody>
          <a:bodyPr anchor="ctr">
            <a:spAutoFit/>
          </a:bodyPr>
          <a:p>
            <a:pPr lvl="0" indent="0"/>
            <a:r>
              <a:rPr lang="en-US" altLang="zh-CN" b="1" dirty="0">
                <a:latin typeface="Tahoma" panose="020B0604030504040204" pitchFamily="34" charset="0"/>
                <a:ea typeface="宋体" panose="02010600030101010101" pitchFamily="2" charset="-122"/>
              </a:rPr>
              <a:t>⑶.</a:t>
            </a:r>
            <a:r>
              <a:rPr lang="zh-CN" altLang="en-US" b="1" dirty="0">
                <a:latin typeface="Tahoma" panose="020B0604030504040204" pitchFamily="34" charset="0"/>
                <a:ea typeface="宋体" panose="02010600030101010101" pitchFamily="2" charset="-122"/>
              </a:rPr>
              <a:t>主要检测要点</a:t>
            </a:r>
            <a:endParaRPr lang="zh-CN" altLang="en-US" b="1" dirty="0">
              <a:latin typeface="Tahoma" panose="020B0604030504040204" pitchFamily="34" charset="0"/>
              <a:ea typeface="宋体" panose="02010600030101010101" pitchFamily="2" charset="-122"/>
            </a:endParaRPr>
          </a:p>
        </p:txBody>
      </p:sp>
      <p:sp>
        <p:nvSpPr>
          <p:cNvPr id="60420" name="矩形 90118"/>
          <p:cNvSpPr/>
          <p:nvPr/>
        </p:nvSpPr>
        <p:spPr>
          <a:xfrm>
            <a:off x="2711450" y="2429510"/>
            <a:ext cx="7498080" cy="640080"/>
          </a:xfrm>
          <a:prstGeom prst="rect">
            <a:avLst/>
          </a:prstGeom>
          <a:noFill/>
          <a:ln w="9525">
            <a:noFill/>
          </a:ln>
        </p:spPr>
        <p:txBody>
          <a:bodyPr wrap="none" anchor="ctr">
            <a:spAutoFit/>
          </a:bodyPr>
          <a:p>
            <a:pPr lvl="0" indent="0"/>
            <a:r>
              <a:rPr lang="zh-CN" altLang="en-US" dirty="0">
                <a:latin typeface="Tahoma" panose="020B0604030504040204" pitchFamily="34" charset="0"/>
                <a:ea typeface="宋体" panose="02010600030101010101" pitchFamily="2" charset="-122"/>
              </a:rPr>
              <a:t>建筑物内用电设备进入建筑的各种金属管道、电源线路、通信缆线的等电</a:t>
            </a:r>
            <a:endParaRPr lang="zh-CN" altLang="en-US" dirty="0">
              <a:latin typeface="Tahoma" panose="020B0604030504040204" pitchFamily="34" charset="0"/>
              <a:ea typeface="宋体" panose="02010600030101010101" pitchFamily="2" charset="-122"/>
            </a:endParaRPr>
          </a:p>
          <a:p>
            <a:pPr lvl="0" indent="0"/>
            <a:endParaRPr lang="zh-CN" altLang="en-US" dirty="0">
              <a:latin typeface="Tahoma" panose="020B0604030504040204" pitchFamily="34" charset="0"/>
              <a:ea typeface="宋体" panose="02010600030101010101" pitchFamily="2" charset="-122"/>
            </a:endParaRPr>
          </a:p>
        </p:txBody>
      </p:sp>
      <p:sp>
        <p:nvSpPr>
          <p:cNvPr id="60421" name="矩形 90119"/>
          <p:cNvSpPr/>
          <p:nvPr/>
        </p:nvSpPr>
        <p:spPr>
          <a:xfrm>
            <a:off x="2135188" y="2774950"/>
            <a:ext cx="6251575" cy="366395"/>
          </a:xfrm>
          <a:prstGeom prst="rect">
            <a:avLst/>
          </a:prstGeom>
          <a:noFill/>
          <a:ln w="9525">
            <a:noFill/>
          </a:ln>
        </p:spPr>
        <p:txBody>
          <a:bodyPr wrap="none" anchor="t">
            <a:spAutoFit/>
          </a:bodyPr>
          <a:p>
            <a:pPr lvl="0" indent="0"/>
            <a:r>
              <a:rPr lang="zh-CN" altLang="en-US" dirty="0">
                <a:latin typeface="Tahoma" panose="020B0604030504040204" pitchFamily="34" charset="0"/>
                <a:ea typeface="宋体" panose="02010600030101010101" pitchFamily="2" charset="-122"/>
              </a:rPr>
              <a:t>位措施，避雷器及其他过电压保护措施分别为以下</a:t>
            </a:r>
            <a:r>
              <a:rPr lang="en-US" altLang="zh-CN" dirty="0">
                <a:latin typeface="Tahoma" panose="020B0604030504040204" pitchFamily="34" charset="0"/>
                <a:ea typeface="宋体" panose="02010600030101010101" pitchFamily="2" charset="-122"/>
              </a:rPr>
              <a:t>8</a:t>
            </a:r>
            <a:r>
              <a:rPr lang="zh-CN" altLang="en-US" dirty="0">
                <a:latin typeface="Tahoma" panose="020B0604030504040204" pitchFamily="34" charset="0"/>
                <a:ea typeface="宋体" panose="02010600030101010101" pitchFamily="2" charset="-122"/>
              </a:rPr>
              <a:t>个方面：</a:t>
            </a:r>
            <a:endParaRPr lang="zh-CN" altLang="en-US" dirty="0">
              <a:latin typeface="Tahoma" panose="020B0604030504040204" pitchFamily="34" charset="0"/>
              <a:ea typeface="宋体" panose="02010600030101010101" pitchFamily="2" charset="-122"/>
            </a:endParaRPr>
          </a:p>
        </p:txBody>
      </p:sp>
      <p:sp>
        <p:nvSpPr>
          <p:cNvPr id="60422" name="矩形 90120"/>
          <p:cNvSpPr/>
          <p:nvPr/>
        </p:nvSpPr>
        <p:spPr>
          <a:xfrm>
            <a:off x="2495550" y="3075306"/>
            <a:ext cx="7692390" cy="640715"/>
          </a:xfrm>
          <a:prstGeom prst="rect">
            <a:avLst/>
          </a:prstGeom>
          <a:noFill/>
          <a:ln w="9525">
            <a:noFill/>
          </a:ln>
        </p:spPr>
        <p:txBody>
          <a:bodyPr wrap="none" anchor="ctr">
            <a:spAutoFit/>
          </a:bodyPr>
          <a:p>
            <a:pPr lvl="0" indent="0" defTabSz="0">
              <a:buAutoNum type="circleNumDbPlain"/>
              <a:tabLst>
                <a:tab pos="457200" algn="l"/>
              </a:tabLst>
            </a:pPr>
            <a:r>
              <a:rPr lang="en-US" altLang="zh-CN" dirty="0">
                <a:latin typeface="Tahoma" panose="020B0604030504040204" pitchFamily="34" charset="0"/>
                <a:ea typeface="宋体" panose="02010600030101010101" pitchFamily="2" charset="-122"/>
              </a:rPr>
              <a:t>.</a:t>
            </a:r>
            <a:r>
              <a:rPr lang="zh-CN" altLang="en-US" dirty="0">
                <a:latin typeface="Tahoma" panose="020B0604030504040204" pitchFamily="34" charset="0"/>
                <a:ea typeface="宋体" panose="02010600030101010101" pitchFamily="2" charset="-122"/>
              </a:rPr>
              <a:t>天面冷却塔、广告牌、水箱与避雷带相连不少于</a:t>
            </a:r>
            <a:r>
              <a:rPr lang="en-US" altLang="zh-CN" dirty="0">
                <a:latin typeface="Tahoma" panose="020B0604030504040204" pitchFamily="34" charset="0"/>
                <a:ea typeface="宋体" panose="02010600030101010101" pitchFamily="2" charset="-122"/>
              </a:rPr>
              <a:t>2</a:t>
            </a:r>
            <a:r>
              <a:rPr lang="zh-CN" altLang="en-US" dirty="0">
                <a:latin typeface="Tahoma" panose="020B0604030504040204" pitchFamily="34" charset="0"/>
                <a:ea typeface="宋体" panose="02010600030101010101" pitchFamily="2" charset="-122"/>
              </a:rPr>
              <a:t>处（对称），材料的规</a:t>
            </a:r>
            <a:endParaRPr lang="zh-CN" altLang="en-US" dirty="0">
              <a:latin typeface="Tahoma" panose="020B0604030504040204" pitchFamily="34" charset="0"/>
              <a:ea typeface="宋体" panose="02010600030101010101" pitchFamily="2" charset="-122"/>
            </a:endParaRPr>
          </a:p>
          <a:p>
            <a:pPr lvl="0" indent="0" defTabSz="0">
              <a:tabLst>
                <a:tab pos="457200" algn="l"/>
              </a:tabLst>
            </a:pPr>
            <a:endParaRPr lang="zh-CN" altLang="en-US" dirty="0">
              <a:latin typeface="Tahoma" panose="020B0604030504040204" pitchFamily="34" charset="0"/>
              <a:ea typeface="宋体" panose="02010600030101010101" pitchFamily="2" charset="-122"/>
            </a:endParaRPr>
          </a:p>
        </p:txBody>
      </p:sp>
      <p:sp>
        <p:nvSpPr>
          <p:cNvPr id="60423" name="矩形 90121"/>
          <p:cNvSpPr/>
          <p:nvPr/>
        </p:nvSpPr>
        <p:spPr>
          <a:xfrm>
            <a:off x="2135188" y="3357563"/>
            <a:ext cx="7955280" cy="365760"/>
          </a:xfrm>
          <a:prstGeom prst="rect">
            <a:avLst/>
          </a:prstGeom>
          <a:noFill/>
          <a:ln w="9525">
            <a:noFill/>
          </a:ln>
        </p:spPr>
        <p:txBody>
          <a:bodyPr wrap="none" anchor="t">
            <a:spAutoFit/>
          </a:bodyPr>
          <a:p>
            <a:pPr lvl="0" indent="0"/>
            <a:r>
              <a:rPr lang="zh-CN" altLang="en-US" dirty="0">
                <a:latin typeface="Tahoma" panose="020B0604030504040204" pitchFamily="34" charset="0"/>
                <a:ea typeface="宋体" panose="02010600030101010101" pitchFamily="2" charset="-122"/>
              </a:rPr>
              <a:t>格要符合要求，各种设备的设备引下线不得串连，应各自与接地体装置连接。</a:t>
            </a:r>
            <a:endParaRPr lang="zh-CN" altLang="en-US" dirty="0">
              <a:latin typeface="Tahoma" panose="020B0604030504040204" pitchFamily="34" charset="0"/>
              <a:ea typeface="宋体" panose="02010600030101010101" pitchFamily="2" charset="-122"/>
            </a:endParaRPr>
          </a:p>
        </p:txBody>
      </p:sp>
      <p:sp>
        <p:nvSpPr>
          <p:cNvPr id="60424" name="矩形 90122"/>
          <p:cNvSpPr/>
          <p:nvPr/>
        </p:nvSpPr>
        <p:spPr>
          <a:xfrm>
            <a:off x="2495550" y="3716496"/>
            <a:ext cx="5509895" cy="366395"/>
          </a:xfrm>
          <a:prstGeom prst="rect">
            <a:avLst/>
          </a:prstGeom>
          <a:noFill/>
          <a:ln w="9525">
            <a:noFill/>
          </a:ln>
        </p:spPr>
        <p:txBody>
          <a:bodyPr wrap="none" anchor="ctr">
            <a:spAutoFit/>
          </a:bodyPr>
          <a:p>
            <a:pPr lvl="0" indent="0" defTabSz="0">
              <a:tabLst>
                <a:tab pos="457200" algn="l"/>
              </a:tabLst>
            </a:pPr>
            <a:r>
              <a:rPr lang="en-US" altLang="en-US">
                <a:latin typeface="Tahoma" panose="020B0604030504040204" pitchFamily="34" charset="0"/>
                <a:ea typeface="宋体" panose="02010600030101010101" pitchFamily="2" charset="-122"/>
              </a:rPr>
              <a:t>②</a:t>
            </a:r>
            <a:r>
              <a:rPr lang="en-US" altLang="zh-CN" dirty="0">
                <a:latin typeface="Tahoma" panose="020B0604030504040204" pitchFamily="34" charset="0"/>
                <a:ea typeface="宋体" panose="02010600030101010101" pitchFamily="2" charset="-122"/>
              </a:rPr>
              <a:t>.</a:t>
            </a:r>
            <a:r>
              <a:rPr lang="zh-CN" altLang="en-US" dirty="0">
                <a:latin typeface="Tahoma" panose="020B0604030504040204" pitchFamily="34" charset="0"/>
                <a:ea typeface="宋体" panose="02010600030101010101" pitchFamily="2" charset="-122"/>
              </a:rPr>
              <a:t>天面任何较大金属物体必须与防雷带作可靠连接。</a:t>
            </a:r>
            <a:endParaRPr lang="zh-CN" altLang="en-US" dirty="0">
              <a:latin typeface="Tahoma" panose="020B0604030504040204" pitchFamily="34" charset="0"/>
              <a:ea typeface="宋体" panose="02010600030101010101" pitchFamily="2" charset="-122"/>
            </a:endParaRPr>
          </a:p>
        </p:txBody>
      </p:sp>
      <p:sp>
        <p:nvSpPr>
          <p:cNvPr id="60425" name="矩形 90123"/>
          <p:cNvSpPr/>
          <p:nvPr/>
        </p:nvSpPr>
        <p:spPr>
          <a:xfrm>
            <a:off x="2495550" y="4076859"/>
            <a:ext cx="7006590" cy="366395"/>
          </a:xfrm>
          <a:prstGeom prst="rect">
            <a:avLst/>
          </a:prstGeom>
          <a:noFill/>
          <a:ln w="9525">
            <a:noFill/>
          </a:ln>
        </p:spPr>
        <p:txBody>
          <a:bodyPr wrap="none" anchor="ctr">
            <a:spAutoFit/>
          </a:bodyPr>
          <a:p>
            <a:pPr lvl="0" indent="0" defTabSz="0">
              <a:tabLst>
                <a:tab pos="457200" algn="l"/>
              </a:tabLst>
            </a:pPr>
            <a:r>
              <a:rPr lang="en-US" altLang="en-US">
                <a:latin typeface="Tahoma" panose="020B0604030504040204" pitchFamily="34" charset="0"/>
                <a:ea typeface="宋体" panose="02010600030101010101" pitchFamily="2" charset="-122"/>
              </a:rPr>
              <a:t>③</a:t>
            </a:r>
            <a:r>
              <a:rPr lang="en-US" altLang="zh-CN" dirty="0">
                <a:latin typeface="Tahoma" panose="020B0604030504040204" pitchFamily="34" charset="0"/>
                <a:ea typeface="宋体" panose="02010600030101010101" pitchFamily="2" charset="-122"/>
              </a:rPr>
              <a:t>.</a:t>
            </a:r>
            <a:r>
              <a:rPr lang="zh-CN" altLang="en-US" dirty="0">
                <a:latin typeface="Tahoma" panose="020B0604030504040204" pitchFamily="34" charset="0"/>
                <a:ea typeface="宋体" panose="02010600030101010101" pitchFamily="2" charset="-122"/>
              </a:rPr>
              <a:t>电梯接地、电梯导轨接地不少于</a:t>
            </a:r>
            <a:r>
              <a:rPr lang="en-US" altLang="zh-CN" dirty="0">
                <a:latin typeface="Tahoma" panose="020B0604030504040204" pitchFamily="34" charset="0"/>
                <a:ea typeface="宋体" panose="02010600030101010101" pitchFamily="2" charset="-122"/>
              </a:rPr>
              <a:t>2</a:t>
            </a:r>
            <a:r>
              <a:rPr lang="zh-CN" altLang="en-US" dirty="0">
                <a:latin typeface="Tahoma" panose="020B0604030504040204" pitchFamily="34" charset="0"/>
                <a:ea typeface="宋体" panose="02010600030101010101" pitchFamily="2" charset="-122"/>
              </a:rPr>
              <a:t>处，设计时应从桩内钢筋预留。</a:t>
            </a:r>
            <a:endParaRPr lang="zh-CN" altLang="en-US" dirty="0">
              <a:latin typeface="Tahoma" panose="020B0604030504040204" pitchFamily="34" charset="0"/>
              <a:ea typeface="宋体" panose="02010600030101010101" pitchFamily="2" charset="-122"/>
            </a:endParaRPr>
          </a:p>
        </p:txBody>
      </p:sp>
      <p:sp>
        <p:nvSpPr>
          <p:cNvPr id="60426" name="矩形 90124"/>
          <p:cNvSpPr/>
          <p:nvPr/>
        </p:nvSpPr>
        <p:spPr>
          <a:xfrm>
            <a:off x="2495550" y="4437222"/>
            <a:ext cx="2995295" cy="366395"/>
          </a:xfrm>
          <a:prstGeom prst="rect">
            <a:avLst/>
          </a:prstGeom>
          <a:noFill/>
          <a:ln w="9525">
            <a:noFill/>
          </a:ln>
        </p:spPr>
        <p:txBody>
          <a:bodyPr wrap="none" anchor="ctr">
            <a:spAutoFit/>
          </a:bodyPr>
          <a:p>
            <a:pPr lvl="0" indent="0" defTabSz="0">
              <a:tabLst>
                <a:tab pos="457200" algn="l"/>
              </a:tabLst>
            </a:pPr>
            <a:r>
              <a:rPr lang="en-US" altLang="en-US">
                <a:latin typeface="Tahoma" panose="020B0604030504040204" pitchFamily="34" charset="0"/>
                <a:ea typeface="宋体" panose="02010600030101010101" pitchFamily="2" charset="-122"/>
              </a:rPr>
              <a:t>④</a:t>
            </a:r>
            <a:r>
              <a:rPr lang="en-US" altLang="zh-CN" dirty="0">
                <a:latin typeface="Tahoma" panose="020B0604030504040204" pitchFamily="34" charset="0"/>
                <a:ea typeface="宋体" panose="02010600030101010101" pitchFamily="2" charset="-122"/>
              </a:rPr>
              <a:t>.</a:t>
            </a:r>
            <a:r>
              <a:rPr lang="zh-CN" altLang="en-US" dirty="0">
                <a:latin typeface="Tahoma" panose="020B0604030504040204" pitchFamily="34" charset="0"/>
                <a:ea typeface="宋体" panose="02010600030101010101" pitchFamily="2" charset="-122"/>
              </a:rPr>
              <a:t>高低压联合变压器接地。</a:t>
            </a:r>
            <a:endParaRPr lang="zh-CN" altLang="en-US" dirty="0">
              <a:latin typeface="Tahoma" panose="020B0604030504040204" pitchFamily="34" charset="0"/>
              <a:ea typeface="宋体" panose="02010600030101010101" pitchFamily="2" charset="-122"/>
            </a:endParaRPr>
          </a:p>
        </p:txBody>
      </p:sp>
      <p:sp>
        <p:nvSpPr>
          <p:cNvPr id="60427" name="矩形 90125"/>
          <p:cNvSpPr/>
          <p:nvPr/>
        </p:nvSpPr>
        <p:spPr>
          <a:xfrm>
            <a:off x="2495550" y="4797584"/>
            <a:ext cx="7588885" cy="366395"/>
          </a:xfrm>
          <a:prstGeom prst="rect">
            <a:avLst/>
          </a:prstGeom>
          <a:noFill/>
          <a:ln w="9525">
            <a:noFill/>
          </a:ln>
        </p:spPr>
        <p:txBody>
          <a:bodyPr wrap="none" anchor="ctr">
            <a:spAutoFit/>
          </a:bodyPr>
          <a:p>
            <a:pPr lvl="0" indent="0" defTabSz="0">
              <a:tabLst>
                <a:tab pos="457200" algn="l"/>
              </a:tabLst>
            </a:pPr>
            <a:r>
              <a:rPr lang="en-US" altLang="zh-CN" dirty="0">
                <a:latin typeface="Tahoma" panose="020B0604030504040204" pitchFamily="34" charset="0"/>
                <a:ea typeface="宋体" panose="02010600030101010101" pitchFamily="2" charset="-122"/>
              </a:rPr>
              <a:t>⑤.</a:t>
            </a:r>
            <a:r>
              <a:rPr lang="zh-CN" altLang="en-US" dirty="0">
                <a:latin typeface="Tahoma" panose="020B0604030504040204" pitchFamily="34" charset="0"/>
                <a:ea typeface="宋体" panose="02010600030101010101" pitchFamily="2" charset="-122"/>
              </a:rPr>
              <a:t>低压配电重复接地，检查是否有重复接地和接地做法，测量电阻值</a:t>
            </a:r>
            <a:r>
              <a:rPr lang="en-US" altLang="zh-CN">
                <a:latin typeface="Tahoma" panose="020B0604030504040204" pitchFamily="34" charset="0"/>
                <a:ea typeface="宋体" panose="02010600030101010101" pitchFamily="2" charset="-122"/>
              </a:rPr>
              <a:t>10Ω</a:t>
            </a:r>
            <a:endParaRPr lang="en-US" altLang="zh-CN">
              <a:latin typeface="Tahoma" panose="020B0604030504040204" pitchFamily="34" charset="0"/>
              <a:ea typeface="宋体" panose="02010600030101010101" pitchFamily="2" charset="-122"/>
            </a:endParaRPr>
          </a:p>
        </p:txBody>
      </p:sp>
      <p:sp>
        <p:nvSpPr>
          <p:cNvPr id="60428" name="矩形 90126"/>
          <p:cNvSpPr/>
          <p:nvPr/>
        </p:nvSpPr>
        <p:spPr>
          <a:xfrm>
            <a:off x="2495550" y="5157946"/>
            <a:ext cx="3223895" cy="366395"/>
          </a:xfrm>
          <a:prstGeom prst="rect">
            <a:avLst/>
          </a:prstGeom>
          <a:noFill/>
          <a:ln w="9525">
            <a:noFill/>
          </a:ln>
        </p:spPr>
        <p:txBody>
          <a:bodyPr wrap="none" anchor="ctr">
            <a:spAutoFit/>
          </a:bodyPr>
          <a:p>
            <a:pPr lvl="0" indent="0" defTabSz="0">
              <a:tabLst>
                <a:tab pos="457200" algn="l"/>
              </a:tabLst>
            </a:pPr>
            <a:r>
              <a:rPr lang="en-US" altLang="en-US">
                <a:latin typeface="Tahoma" panose="020B0604030504040204" pitchFamily="34" charset="0"/>
                <a:ea typeface="宋体" panose="02010600030101010101" pitchFamily="2" charset="-122"/>
              </a:rPr>
              <a:t>⑥</a:t>
            </a:r>
            <a:r>
              <a:rPr lang="en-US" altLang="zh-CN" dirty="0">
                <a:latin typeface="Tahoma" panose="020B0604030504040204" pitchFamily="34" charset="0"/>
                <a:ea typeface="宋体" panose="02010600030101010101" pitchFamily="2" charset="-122"/>
              </a:rPr>
              <a:t>.</a:t>
            </a:r>
            <a:r>
              <a:rPr lang="zh-CN" altLang="en-US" dirty="0">
                <a:latin typeface="Tahoma" panose="020B0604030504040204" pitchFamily="34" charset="0"/>
                <a:ea typeface="宋体" panose="02010600030101010101" pitchFamily="2" charset="-122"/>
              </a:rPr>
              <a:t>低压配电保护接地，同上。</a:t>
            </a:r>
            <a:endParaRPr lang="zh-CN" altLang="en-US" dirty="0">
              <a:latin typeface="Tahoma" panose="020B0604030504040204" pitchFamily="34" charset="0"/>
              <a:ea typeface="宋体" panose="02010600030101010101" pitchFamily="2" charset="-122"/>
            </a:endParaRPr>
          </a:p>
        </p:txBody>
      </p:sp>
      <p:sp>
        <p:nvSpPr>
          <p:cNvPr id="60429" name="矩形 90127"/>
          <p:cNvSpPr/>
          <p:nvPr/>
        </p:nvSpPr>
        <p:spPr>
          <a:xfrm>
            <a:off x="2495550" y="5445284"/>
            <a:ext cx="7338695" cy="366395"/>
          </a:xfrm>
          <a:prstGeom prst="rect">
            <a:avLst/>
          </a:prstGeom>
          <a:noFill/>
          <a:ln w="9525">
            <a:noFill/>
          </a:ln>
        </p:spPr>
        <p:txBody>
          <a:bodyPr wrap="none" anchor="ctr">
            <a:spAutoFit/>
          </a:bodyPr>
          <a:p>
            <a:pPr lvl="0" indent="0" defTabSz="0">
              <a:tabLst>
                <a:tab pos="457200" algn="l"/>
              </a:tabLst>
            </a:pPr>
            <a:r>
              <a:rPr lang="en-US" altLang="en-US">
                <a:latin typeface="Tahoma" panose="020B0604030504040204" pitchFamily="34" charset="0"/>
                <a:ea typeface="宋体" panose="02010600030101010101" pitchFamily="2" charset="-122"/>
              </a:rPr>
              <a:t>⑦</a:t>
            </a:r>
            <a:r>
              <a:rPr lang="en-US" altLang="zh-CN" dirty="0">
                <a:latin typeface="Tahoma" panose="020B0604030504040204" pitchFamily="34" charset="0"/>
                <a:ea typeface="宋体" panose="02010600030101010101" pitchFamily="2" charset="-122"/>
              </a:rPr>
              <a:t>.</a:t>
            </a:r>
            <a:r>
              <a:rPr lang="zh-CN" altLang="en-US" dirty="0">
                <a:latin typeface="Tahoma" panose="020B0604030504040204" pitchFamily="34" charset="0"/>
                <a:ea typeface="宋体" panose="02010600030101010101" pitchFamily="2" charset="-122"/>
              </a:rPr>
              <a:t>地下供水管接地，检查是否同大楼防雷接地相连并测量接地电阻值。</a:t>
            </a:r>
            <a:endParaRPr lang="zh-CN" altLang="en-US" dirty="0">
              <a:latin typeface="Tahoma" panose="020B0604030504040204" pitchFamily="34" charset="0"/>
              <a:ea typeface="宋体" panose="02010600030101010101" pitchFamily="2" charset="-122"/>
            </a:endParaRPr>
          </a:p>
        </p:txBody>
      </p:sp>
      <p:sp>
        <p:nvSpPr>
          <p:cNvPr id="60430" name="矩形 90128"/>
          <p:cNvSpPr/>
          <p:nvPr/>
        </p:nvSpPr>
        <p:spPr>
          <a:xfrm>
            <a:off x="2495550" y="5805647"/>
            <a:ext cx="4366895" cy="366395"/>
          </a:xfrm>
          <a:prstGeom prst="rect">
            <a:avLst/>
          </a:prstGeom>
          <a:noFill/>
          <a:ln w="9525">
            <a:noFill/>
          </a:ln>
        </p:spPr>
        <p:txBody>
          <a:bodyPr wrap="none" anchor="ctr">
            <a:spAutoFit/>
          </a:bodyPr>
          <a:p>
            <a:pPr lvl="0" indent="0" defTabSz="0">
              <a:tabLst>
                <a:tab pos="457200" algn="l"/>
              </a:tabLst>
            </a:pPr>
            <a:r>
              <a:rPr lang="en-US" altLang="en-US">
                <a:latin typeface="Tahoma" panose="020B0604030504040204" pitchFamily="34" charset="0"/>
                <a:ea typeface="宋体" panose="02010600030101010101" pitchFamily="2" charset="-122"/>
              </a:rPr>
              <a:t>⑧</a:t>
            </a:r>
            <a:r>
              <a:rPr lang="en-US" altLang="zh-CN" dirty="0">
                <a:latin typeface="Tahoma" panose="020B0604030504040204" pitchFamily="34" charset="0"/>
                <a:ea typeface="宋体" panose="02010600030101010101" pitchFamily="2" charset="-122"/>
              </a:rPr>
              <a:t>.</a:t>
            </a:r>
            <a:r>
              <a:rPr lang="zh-CN" altLang="en-US" dirty="0">
                <a:latin typeface="Tahoma" panose="020B0604030504040204" pitchFamily="34" charset="0"/>
                <a:ea typeface="宋体" panose="02010600030101010101" pitchFamily="2" charset="-122"/>
              </a:rPr>
              <a:t>地下燃气管道与其他金属管道的距离。</a:t>
            </a:r>
            <a:endParaRPr lang="zh-CN" altLang="en-US" dirty="0">
              <a:latin typeface="Tahoma" panose="020B0604030504040204" pitchFamily="34" charset="0"/>
              <a:ea typeface="宋体" panose="02010600030101010101" pitchFamily="2" charset="-122"/>
            </a:endParaRPr>
          </a:p>
        </p:txBody>
      </p:sp>
      <p:sp>
        <p:nvSpPr>
          <p:cNvPr id="60431" name="矩形 90129"/>
          <p:cNvSpPr/>
          <p:nvPr/>
        </p:nvSpPr>
        <p:spPr>
          <a:xfrm>
            <a:off x="2711450" y="6101081"/>
            <a:ext cx="7566660" cy="640715"/>
          </a:xfrm>
          <a:prstGeom prst="rect">
            <a:avLst/>
          </a:prstGeom>
          <a:noFill/>
          <a:ln w="9525">
            <a:noFill/>
          </a:ln>
        </p:spPr>
        <p:txBody>
          <a:bodyPr wrap="none" anchor="ctr">
            <a:spAutoFit/>
          </a:bodyPr>
          <a:p>
            <a:pPr lvl="0" indent="0"/>
            <a:r>
              <a:rPr lang="zh-CN" altLang="en-US" dirty="0">
                <a:latin typeface="Tahoma" panose="020B0604030504040204" pitchFamily="34" charset="0"/>
                <a:ea typeface="宋体" panose="02010600030101010101" pitchFamily="2" charset="-122"/>
              </a:rPr>
              <a:t>地下燃气管道离建筑物基础</a:t>
            </a:r>
            <a:r>
              <a:rPr lang="en-US" altLang="zh-CN" dirty="0">
                <a:latin typeface="Tahoma" panose="020B0604030504040204" pitchFamily="34" charset="0"/>
                <a:ea typeface="宋体" panose="02010600030101010101" pitchFamily="2" charset="-122"/>
              </a:rPr>
              <a:t>0.7m</a:t>
            </a:r>
            <a:r>
              <a:rPr lang="zh-CN" altLang="en-US" dirty="0">
                <a:latin typeface="Tahoma" panose="020B0604030504040204" pitchFamily="34" charset="0"/>
                <a:ea typeface="宋体" panose="02010600030101010101" pitchFamily="2" charset="-122"/>
              </a:rPr>
              <a:t>，离供水管</a:t>
            </a:r>
            <a:r>
              <a:rPr lang="en-US" altLang="zh-CN" dirty="0">
                <a:latin typeface="Tahoma" panose="020B0604030504040204" pitchFamily="34" charset="0"/>
                <a:ea typeface="宋体" panose="02010600030101010101" pitchFamily="2" charset="-122"/>
              </a:rPr>
              <a:t>0.5m, </a:t>
            </a:r>
            <a:r>
              <a:rPr lang="zh-CN" altLang="en-US" dirty="0">
                <a:latin typeface="Tahoma" panose="020B0604030504040204" pitchFamily="34" charset="0"/>
                <a:ea typeface="宋体" panose="02010600030101010101" pitchFamily="2" charset="-122"/>
              </a:rPr>
              <a:t>离排水管</a:t>
            </a:r>
            <a:r>
              <a:rPr lang="en-US" altLang="zh-CN" dirty="0">
                <a:latin typeface="Tahoma" panose="020B0604030504040204" pitchFamily="34" charset="0"/>
                <a:ea typeface="宋体" panose="02010600030101010101" pitchFamily="2" charset="-122"/>
              </a:rPr>
              <a:t>1.0m</a:t>
            </a:r>
            <a:r>
              <a:rPr lang="zh-CN" altLang="en-US" dirty="0">
                <a:latin typeface="Tahoma" panose="020B0604030504040204" pitchFamily="34" charset="0"/>
                <a:ea typeface="宋体" panose="02010600030101010101" pitchFamily="2" charset="-122"/>
              </a:rPr>
              <a:t>，离电缆</a:t>
            </a:r>
            <a:endParaRPr lang="zh-CN" altLang="en-US" dirty="0">
              <a:latin typeface="Tahoma" panose="020B0604030504040204" pitchFamily="34" charset="0"/>
              <a:ea typeface="宋体" panose="02010600030101010101" pitchFamily="2" charset="-122"/>
            </a:endParaRPr>
          </a:p>
          <a:p>
            <a:pPr lvl="0" indent="0"/>
            <a:r>
              <a:rPr lang="en-US" altLang="zh-CN" dirty="0">
                <a:latin typeface="Tahoma" panose="020B0604030504040204" pitchFamily="34" charset="0"/>
                <a:ea typeface="宋体" panose="02010600030101010101" pitchFamily="2" charset="-122"/>
              </a:rPr>
              <a:t>0.5m(</a:t>
            </a:r>
            <a:r>
              <a:rPr lang="zh-CN" altLang="en-US" dirty="0">
                <a:latin typeface="Tahoma" panose="020B0604030504040204" pitchFamily="34" charset="0"/>
                <a:ea typeface="宋体" panose="02010600030101010101" pitchFamily="2" charset="-122"/>
              </a:rPr>
              <a:t>均指水平距离</a:t>
            </a:r>
            <a:r>
              <a:rPr lang="en-US" altLang="zh-CN" dirty="0">
                <a:latin typeface="Tahoma" panose="020B0604030504040204" pitchFamily="34" charset="0"/>
                <a:ea typeface="宋体" panose="02010600030101010101" pitchFamily="2" charset="-122"/>
              </a:rPr>
              <a:t>)</a:t>
            </a:r>
            <a:r>
              <a:rPr lang="zh-CN" altLang="en-US" dirty="0">
                <a:latin typeface="Tahoma" panose="020B0604030504040204" pitchFamily="34" charset="0"/>
                <a:ea typeface="宋体" panose="02010600030101010101" pitchFamily="2" charset="-122"/>
              </a:rPr>
              <a:t>。</a:t>
            </a:r>
            <a:endParaRPr lang="zh-CN" altLang="en-US" dirty="0">
              <a:latin typeface="Tahoma" panose="020B0604030504040204" pitchFamily="34" charset="0"/>
              <a:ea typeface="宋体" panose="02010600030101010101" pitchFamily="2" charset="-122"/>
            </a:endParaRPr>
          </a:p>
        </p:txBody>
      </p:sp>
    </p:spTree>
  </p:cSld>
  <p:clrMapOvr>
    <a:masterClrMapping/>
  </p:clrMapOvr>
  <p:transition spd="med">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标题 91137"/>
          <p:cNvSpPr>
            <a:spLocks noGrp="1"/>
          </p:cNvSpPr>
          <p:nvPr>
            <p:ph type="title"/>
          </p:nvPr>
        </p:nvSpPr>
        <p:spPr>
          <a:xfrm>
            <a:off x="2674938" y="115888"/>
            <a:ext cx="7793038" cy="1462088"/>
          </a:xfrm>
        </p:spPr>
        <p:txBody>
          <a:bodyPr anchor="ctr" anchorCtr="1"/>
          <a:p>
            <a:pPr fontAlgn="base"/>
            <a:endParaRPr lang="zh-CN" altLang="en-US" sz="2800" b="1" strike="noStrike" noProof="1" dirty="0"/>
          </a:p>
        </p:txBody>
      </p:sp>
      <p:sp>
        <p:nvSpPr>
          <p:cNvPr id="91139" name="文本占位符 91138"/>
          <p:cNvSpPr>
            <a:spLocks noGrp="1"/>
          </p:cNvSpPr>
          <p:nvPr>
            <p:ph idx="1"/>
          </p:nvPr>
        </p:nvSpPr>
        <p:spPr/>
        <p:txBody>
          <a:bodyPr/>
          <a:p>
            <a:pPr fontAlgn="base">
              <a:buNone/>
            </a:pPr>
            <a:endParaRPr strike="noStrike" noProof="1" dirty="0"/>
          </a:p>
        </p:txBody>
      </p:sp>
      <p:sp>
        <p:nvSpPr>
          <p:cNvPr id="61443" name="矩形 91141"/>
          <p:cNvSpPr/>
          <p:nvPr/>
        </p:nvSpPr>
        <p:spPr>
          <a:xfrm>
            <a:off x="2208213" y="1700372"/>
            <a:ext cx="3313112" cy="366395"/>
          </a:xfrm>
          <a:prstGeom prst="rect">
            <a:avLst/>
          </a:prstGeom>
          <a:noFill/>
          <a:ln w="9525">
            <a:noFill/>
          </a:ln>
        </p:spPr>
        <p:txBody>
          <a:bodyPr anchor="ctr">
            <a:spAutoFit/>
          </a:bodyPr>
          <a:p>
            <a:pPr lvl="0" indent="0"/>
            <a:r>
              <a:rPr lang="en-US" altLang="zh-CN" b="1" dirty="0">
                <a:latin typeface="Tahoma" panose="020B0604030504040204" pitchFamily="34" charset="0"/>
                <a:ea typeface="宋体" panose="02010600030101010101" pitchFamily="2" charset="-122"/>
              </a:rPr>
              <a:t>8.</a:t>
            </a:r>
            <a:r>
              <a:rPr lang="zh-CN" altLang="en-US" b="1" dirty="0">
                <a:latin typeface="Tahoma" panose="020B0604030504040204" pitchFamily="34" charset="0"/>
                <a:ea typeface="宋体" panose="02010600030101010101" pitchFamily="2" charset="-122"/>
              </a:rPr>
              <a:t>防雷电波入侵措施的检测</a:t>
            </a:r>
            <a:endParaRPr lang="zh-CN" altLang="en-US" b="1" dirty="0">
              <a:latin typeface="Tahoma" panose="020B0604030504040204" pitchFamily="34" charset="0"/>
              <a:ea typeface="宋体" panose="02010600030101010101" pitchFamily="2" charset="-122"/>
            </a:endParaRPr>
          </a:p>
        </p:txBody>
      </p:sp>
      <p:sp>
        <p:nvSpPr>
          <p:cNvPr id="61444" name="矩形 91142"/>
          <p:cNvSpPr/>
          <p:nvPr/>
        </p:nvSpPr>
        <p:spPr>
          <a:xfrm>
            <a:off x="2063750" y="2134077"/>
            <a:ext cx="1447800" cy="365760"/>
          </a:xfrm>
          <a:prstGeom prst="rect">
            <a:avLst/>
          </a:prstGeom>
          <a:noFill/>
          <a:ln w="9525">
            <a:noFill/>
          </a:ln>
        </p:spPr>
        <p:txBody>
          <a:bodyPr wrap="none" anchor="ctr">
            <a:spAutoFit/>
          </a:bodyPr>
          <a:p>
            <a:pPr lvl="0" indent="0"/>
            <a:r>
              <a:rPr lang="en-US" altLang="zh-CN" b="1" dirty="0">
                <a:latin typeface="宋体" panose="02010600030101010101" pitchFamily="2" charset="-122"/>
                <a:ea typeface="Times New Roman" panose="02020603050405020304" pitchFamily="18" charset="0"/>
              </a:rPr>
              <a:t>⑴.</a:t>
            </a:r>
            <a:r>
              <a:rPr lang="zh-CN" altLang="en-US" b="1" dirty="0">
                <a:latin typeface="宋体" panose="02010600030101010101" pitchFamily="2" charset="-122"/>
                <a:ea typeface="Times New Roman" panose="02020603050405020304" pitchFamily="18" charset="0"/>
              </a:rPr>
              <a:t>检测内容</a:t>
            </a:r>
            <a:endParaRPr lang="zh-CN" altLang="en-US" dirty="0">
              <a:latin typeface="Arial" panose="020B0604020202020204" pitchFamily="34" charset="0"/>
              <a:ea typeface="宋体" panose="02010600030101010101" pitchFamily="2" charset="-122"/>
            </a:endParaRPr>
          </a:p>
        </p:txBody>
      </p:sp>
      <p:graphicFrame>
        <p:nvGraphicFramePr>
          <p:cNvPr id="91184" name="表格 91183"/>
          <p:cNvGraphicFramePr/>
          <p:nvPr/>
        </p:nvGraphicFramePr>
        <p:xfrm>
          <a:off x="2279650" y="2492375"/>
          <a:ext cx="7632700" cy="3817620"/>
        </p:xfrm>
        <a:graphic>
          <a:graphicData uri="http://schemas.openxmlformats.org/drawingml/2006/table">
            <a:tbl>
              <a:tblPr/>
              <a:tblGrid>
                <a:gridCol w="503555"/>
                <a:gridCol w="3312795"/>
                <a:gridCol w="541655"/>
                <a:gridCol w="3274695"/>
              </a:tblGrid>
              <a:tr h="719138">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项  </a:t>
                      </a:r>
                      <a:endParaRPr lang="zh-CN" altLang="en-US" sz="1800" b="1" dirty="0">
                        <a:latin typeface="Times New Roman" panose="02020603050405020304" pitchFamily="18" charset="0"/>
                        <a:ea typeface="Times New Roman" panose="02020603050405020304" pitchFamily="18" charset="0"/>
                      </a:endParaRPr>
                    </a:p>
                    <a:p>
                      <a:pPr marL="0" lvl="0" indent="0" eaLnBrk="0" hangingPunc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目</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内  容</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项  </a:t>
                      </a:r>
                      <a:endParaRPr lang="zh-CN" altLang="en-US" sz="1800" b="1" dirty="0">
                        <a:latin typeface="Times New Roman" panose="02020603050405020304" pitchFamily="18" charset="0"/>
                        <a:ea typeface="Times New Roman" panose="02020603050405020304" pitchFamily="18" charset="0"/>
                      </a:endParaRPr>
                    </a:p>
                    <a:p>
                      <a:pPr marL="0" lvl="0" indent="0" eaLnBrk="0" hangingPunc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目</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内  容</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23875">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1</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高压电缆引入铠装层接地电阻</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6</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电话系统总引入盒接地电阻</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39762">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2</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高压避雷器接地电阻</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7</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电话系统电缆自承钢缆接地电阻</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39763">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3</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低压线路引入交流重复接地电阻</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8</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电视系统保护总分配盒接地电阻</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39762">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4</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低压线路保护接地电阻</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9</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其他系统电缆引入部分接地电阻</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54050">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5</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电话系统电缆自承钢缆接地电阻</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10</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其他系统保护总引入盒接地电阻</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med">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标题 92161"/>
          <p:cNvSpPr>
            <a:spLocks noGrp="1"/>
          </p:cNvSpPr>
          <p:nvPr>
            <p:ph type="title"/>
          </p:nvPr>
        </p:nvSpPr>
        <p:spPr>
          <a:xfrm>
            <a:off x="2674938" y="115888"/>
            <a:ext cx="7793038" cy="1462088"/>
          </a:xfrm>
        </p:spPr>
        <p:txBody>
          <a:bodyPr anchor="ctr" anchorCtr="1"/>
          <a:p>
            <a:pPr fontAlgn="base"/>
            <a:endParaRPr lang="zh-CN" altLang="en-US" sz="2800" b="1" strike="noStrike" noProof="1" dirty="0"/>
          </a:p>
        </p:txBody>
      </p:sp>
      <p:sp>
        <p:nvSpPr>
          <p:cNvPr id="92163" name="文本占位符 92162"/>
          <p:cNvSpPr>
            <a:spLocks noGrp="1"/>
          </p:cNvSpPr>
          <p:nvPr>
            <p:ph idx="1"/>
          </p:nvPr>
        </p:nvSpPr>
        <p:spPr/>
        <p:txBody>
          <a:bodyPr/>
          <a:p>
            <a:pPr fontAlgn="base"/>
            <a:endParaRPr strike="noStrike" noProof="1" dirty="0"/>
          </a:p>
        </p:txBody>
      </p:sp>
      <p:sp>
        <p:nvSpPr>
          <p:cNvPr id="62467" name="矩形 92165"/>
          <p:cNvSpPr/>
          <p:nvPr/>
        </p:nvSpPr>
        <p:spPr>
          <a:xfrm>
            <a:off x="2135188" y="2134077"/>
            <a:ext cx="1485900" cy="365760"/>
          </a:xfrm>
          <a:prstGeom prst="rect">
            <a:avLst/>
          </a:prstGeom>
          <a:noFill/>
          <a:ln w="9525">
            <a:noFill/>
          </a:ln>
        </p:spPr>
        <p:txBody>
          <a:bodyPr wrap="none" anchor="ctr">
            <a:spAutoFit/>
          </a:bodyPr>
          <a:p>
            <a:pPr lvl="0" indent="0"/>
            <a:r>
              <a:rPr lang="en-US" altLang="zh-CN" sz="1200" b="1" dirty="0">
                <a:latin typeface="Times New Roman" panose="02020603050405020304" pitchFamily="18" charset="0"/>
                <a:ea typeface="Times New Roman" panose="02020603050405020304" pitchFamily="18" charset="0"/>
              </a:rPr>
              <a:t> </a:t>
            </a:r>
            <a:r>
              <a:rPr lang="en-US" altLang="zh-CN" b="1" dirty="0">
                <a:latin typeface="宋体" panose="02010600030101010101" pitchFamily="2" charset="-122"/>
                <a:ea typeface="Times New Roman" panose="02020603050405020304" pitchFamily="18" charset="0"/>
              </a:rPr>
              <a:t>⑵.</a:t>
            </a:r>
            <a:r>
              <a:rPr lang="zh-CN" altLang="en-US" b="1" dirty="0">
                <a:latin typeface="宋体" panose="02010600030101010101" pitchFamily="2" charset="-122"/>
                <a:ea typeface="Times New Roman" panose="02020603050405020304" pitchFamily="18" charset="0"/>
              </a:rPr>
              <a:t>填写说明</a:t>
            </a:r>
            <a:endParaRPr lang="zh-CN" altLang="en-US" dirty="0">
              <a:latin typeface="Arial" panose="020B0604020202020204" pitchFamily="34" charset="0"/>
              <a:ea typeface="宋体" panose="02010600030101010101" pitchFamily="2" charset="-122"/>
            </a:endParaRPr>
          </a:p>
        </p:txBody>
      </p:sp>
      <p:graphicFrame>
        <p:nvGraphicFramePr>
          <p:cNvPr id="92167" name="表格 92166"/>
          <p:cNvGraphicFramePr/>
          <p:nvPr/>
        </p:nvGraphicFramePr>
        <p:xfrm>
          <a:off x="2424113" y="2636838"/>
          <a:ext cx="7416800" cy="3992880"/>
        </p:xfrm>
        <a:graphic>
          <a:graphicData uri="http://schemas.openxmlformats.org/drawingml/2006/table">
            <a:tbl>
              <a:tblPr/>
              <a:tblGrid>
                <a:gridCol w="406400"/>
                <a:gridCol w="2037080"/>
                <a:gridCol w="4973320"/>
              </a:tblGrid>
              <a:tr h="792480">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项</a:t>
                      </a:r>
                      <a:endParaRPr lang="zh-CN" altLang="en-US" sz="1800" b="1" dirty="0">
                        <a:latin typeface="Times New Roman" panose="02020603050405020304" pitchFamily="18" charset="0"/>
                        <a:ea typeface="Times New Roman" panose="02020603050405020304" pitchFamily="18" charset="0"/>
                      </a:endParaRPr>
                    </a:p>
                    <a:p>
                      <a:pPr marL="0" lvl="0" indent="0" eaLnBrk="0" hangingPunc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目</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内  容</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检测栏填写方法及数据要求</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40080">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1</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高压电缆引入铠装层接地电阻</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填写架空或埋地，同时应符合规范要求</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40080">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2</a:t>
                      </a:r>
                      <a:endParaRPr lang="zh-CN" altLang="en-US" sz="1800" b="1">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高压避雷器接地电阻</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填写产品型号与类型</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40080">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3</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低压线路引入交流重复接地电阻</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填写架空或埋地</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40080">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4</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低压线路保护接地电阻</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分一、二、三、四级填写，</a:t>
                      </a:r>
                      <a:r>
                        <a:rPr lang="en-US" altLang="zh-CN" sz="1800" b="1" dirty="0">
                          <a:latin typeface="宋体" panose="02010600030101010101" pitchFamily="2" charset="-122"/>
                          <a:ea typeface="Times New Roman" panose="02020603050405020304" pitchFamily="18" charset="0"/>
                        </a:rPr>
                        <a:t>SPD</a:t>
                      </a:r>
                      <a:r>
                        <a:rPr lang="zh-CN" altLang="en-US" sz="1800" b="1" dirty="0">
                          <a:latin typeface="宋体" panose="02010600030101010101" pitchFamily="2" charset="-122"/>
                          <a:ea typeface="Times New Roman" panose="02020603050405020304" pitchFamily="18" charset="0"/>
                        </a:rPr>
                        <a:t>型号、能流量、防爆情况</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40080">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5</a:t>
                      </a:r>
                      <a:endParaRPr lang="zh-CN" altLang="en-US" sz="1800" b="1">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电话系统电缆自承钢缆接地电阻</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填写架空或埋地</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med">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标题 93185"/>
          <p:cNvSpPr>
            <a:spLocks noGrp="1"/>
          </p:cNvSpPr>
          <p:nvPr>
            <p:ph type="title"/>
          </p:nvPr>
        </p:nvSpPr>
        <p:spPr>
          <a:xfrm>
            <a:off x="2674938" y="115888"/>
            <a:ext cx="7793038" cy="1462088"/>
          </a:xfrm>
        </p:spPr>
        <p:txBody>
          <a:bodyPr anchor="ctr" anchorCtr="1"/>
          <a:p>
            <a:pPr fontAlgn="base"/>
            <a:endParaRPr lang="zh-CN" altLang="en-US" sz="2800" b="1" strike="noStrike" noProof="1" dirty="0"/>
          </a:p>
        </p:txBody>
      </p:sp>
      <p:graphicFrame>
        <p:nvGraphicFramePr>
          <p:cNvPr id="93220" name="内容占位符 93219"/>
          <p:cNvGraphicFramePr/>
          <p:nvPr>
            <p:ph idx="1"/>
          </p:nvPr>
        </p:nvGraphicFramePr>
        <p:xfrm>
          <a:off x="2208213" y="2060575"/>
          <a:ext cx="7772400" cy="4103370"/>
        </p:xfrm>
        <a:graphic>
          <a:graphicData uri="http://schemas.openxmlformats.org/drawingml/2006/table">
            <a:tbl>
              <a:tblPr/>
              <a:tblGrid>
                <a:gridCol w="427355"/>
                <a:gridCol w="2092325"/>
                <a:gridCol w="5252720"/>
              </a:tblGrid>
              <a:tr h="798830">
                <a:tc>
                  <a:txBody>
                    <a:bodyPr/>
                    <a:p>
                      <a:pPr lvl="0">
                        <a:spcBef>
                          <a:spcPct val="0"/>
                        </a:spcBef>
                        <a:buClr>
                          <a:srgbClr val="000000"/>
                        </a:buClr>
                        <a:buNone/>
                      </a:pPr>
                      <a:r>
                        <a:rPr lang="en-US" altLang="zh-CN" sz="1800" b="1">
                          <a:latin typeface="宋体" panose="02010600030101010101" pitchFamily="2" charset="-122"/>
                          <a:ea typeface="Times New Roman" panose="02020603050405020304" pitchFamily="18" charset="0"/>
                        </a:rPr>
                        <a:t>6</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电话系统总引入盒接地电阻</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分一、二、三、四级填写</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98195">
                <a:tc>
                  <a:txBody>
                    <a:bodyPr/>
                    <a:p>
                      <a:pPr lvl="0">
                        <a:spcBef>
                          <a:spcPct val="0"/>
                        </a:spcBef>
                        <a:buClr>
                          <a:srgbClr val="000000"/>
                        </a:buClr>
                        <a:buNone/>
                      </a:pPr>
                      <a:r>
                        <a:rPr lang="en-US" altLang="zh-CN" sz="1800" b="1">
                          <a:latin typeface="宋体" panose="02010600030101010101" pitchFamily="2" charset="-122"/>
                          <a:ea typeface="Times New Roman" panose="02020603050405020304" pitchFamily="18" charset="0"/>
                        </a:rPr>
                        <a:t>7</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电话系统电缆自承钢缆接地电阻</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填写架空或埋地</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21690">
                <a:tc>
                  <a:txBody>
                    <a:bodyPr/>
                    <a:p>
                      <a:pPr lvl="0">
                        <a:spcBef>
                          <a:spcPct val="0"/>
                        </a:spcBef>
                        <a:buClr>
                          <a:srgbClr val="000000"/>
                        </a:buClr>
                        <a:buNone/>
                      </a:pPr>
                      <a:r>
                        <a:rPr lang="en-US" altLang="zh-CN" sz="1800" b="1">
                          <a:latin typeface="宋体" panose="02010600030101010101" pitchFamily="2" charset="-122"/>
                          <a:ea typeface="Times New Roman" panose="02020603050405020304" pitchFamily="18" charset="0"/>
                        </a:rPr>
                        <a:t>8</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电视系统保护总分配盒接地电阻</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分一、二、三、四级填写，入户算一级、钢索接地算一级</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98830">
                <a:tc>
                  <a:txBody>
                    <a:bodyPr/>
                    <a:p>
                      <a:pPr lvl="0">
                        <a:spcBef>
                          <a:spcPct val="0"/>
                        </a:spcBef>
                        <a:buClr>
                          <a:srgbClr val="000000"/>
                        </a:buClr>
                        <a:buNone/>
                      </a:pPr>
                      <a:r>
                        <a:rPr lang="en-US" altLang="zh-CN" sz="1800" b="1">
                          <a:latin typeface="宋体" panose="02010600030101010101" pitchFamily="2" charset="-122"/>
                          <a:ea typeface="Times New Roman" panose="02020603050405020304" pitchFamily="18" charset="0"/>
                        </a:rPr>
                        <a:t>9</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其他系统电缆引入部分接地电阻</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填写架空或埋地</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85825">
                <a:tc>
                  <a:txBody>
                    <a:bodyPr/>
                    <a:p>
                      <a:pPr lvl="0">
                        <a:spcBef>
                          <a:spcPct val="0"/>
                        </a:spcBef>
                        <a:buClr>
                          <a:srgbClr val="000000"/>
                        </a:buClr>
                        <a:buNone/>
                      </a:pPr>
                      <a:r>
                        <a:rPr lang="en-US" altLang="zh-CN" sz="1800" b="1">
                          <a:latin typeface="宋体" panose="02010600030101010101" pitchFamily="2" charset="-122"/>
                          <a:ea typeface="Times New Roman" panose="02020603050405020304" pitchFamily="18" charset="0"/>
                        </a:rPr>
                        <a:t>10</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其他系统保护总引入盒接地电阻</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lvl="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填写架空或埋地</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med">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标题 94209"/>
          <p:cNvSpPr>
            <a:spLocks noGrp="1"/>
          </p:cNvSpPr>
          <p:nvPr>
            <p:ph type="title"/>
          </p:nvPr>
        </p:nvSpPr>
        <p:spPr>
          <a:xfrm>
            <a:off x="2674938" y="115888"/>
            <a:ext cx="7793038" cy="1462088"/>
          </a:xfrm>
        </p:spPr>
        <p:txBody>
          <a:bodyPr anchor="ctr" anchorCtr="1"/>
          <a:p>
            <a:pPr fontAlgn="base"/>
            <a:endParaRPr lang="zh-CN" altLang="en-US" sz="2800" b="1" strike="noStrike" noProof="1" dirty="0"/>
          </a:p>
        </p:txBody>
      </p:sp>
      <p:sp>
        <p:nvSpPr>
          <p:cNvPr id="94211" name="文本占位符 94210"/>
          <p:cNvSpPr>
            <a:spLocks noGrp="1"/>
          </p:cNvSpPr>
          <p:nvPr>
            <p:ph idx="1"/>
          </p:nvPr>
        </p:nvSpPr>
        <p:spPr/>
        <p:txBody>
          <a:bodyPr/>
          <a:p>
            <a:pPr fontAlgn="base"/>
            <a:endParaRPr strike="noStrike" noProof="1" dirty="0"/>
          </a:p>
        </p:txBody>
      </p:sp>
      <p:sp>
        <p:nvSpPr>
          <p:cNvPr id="64515" name="矩形 94213"/>
          <p:cNvSpPr/>
          <p:nvPr/>
        </p:nvSpPr>
        <p:spPr>
          <a:xfrm>
            <a:off x="2135188" y="2205197"/>
            <a:ext cx="2881312" cy="366395"/>
          </a:xfrm>
          <a:prstGeom prst="rect">
            <a:avLst/>
          </a:prstGeom>
          <a:noFill/>
          <a:ln w="9525">
            <a:noFill/>
          </a:ln>
        </p:spPr>
        <p:txBody>
          <a:bodyPr anchor="ctr">
            <a:spAutoFit/>
          </a:bodyPr>
          <a:p>
            <a:pPr lvl="0" indent="0"/>
            <a:r>
              <a:rPr lang="en-US" altLang="zh-CN" b="1" dirty="0">
                <a:latin typeface="Tahoma" panose="020B0604030504040204" pitchFamily="34" charset="0"/>
                <a:ea typeface="宋体" panose="02010600030101010101" pitchFamily="2" charset="-122"/>
              </a:rPr>
              <a:t>9.</a:t>
            </a:r>
            <a:r>
              <a:rPr lang="zh-CN" altLang="en-US" b="1" dirty="0">
                <a:latin typeface="Tahoma" panose="020B0604030504040204" pitchFamily="34" charset="0"/>
                <a:ea typeface="宋体" panose="02010600030101010101" pitchFamily="2" charset="-122"/>
              </a:rPr>
              <a:t>人工接地体的检测</a:t>
            </a:r>
            <a:endParaRPr lang="zh-CN" altLang="en-US" b="1" dirty="0">
              <a:latin typeface="Tahoma" panose="020B0604030504040204" pitchFamily="34" charset="0"/>
              <a:ea typeface="宋体" panose="02010600030101010101" pitchFamily="2" charset="-122"/>
            </a:endParaRPr>
          </a:p>
        </p:txBody>
      </p:sp>
      <p:sp>
        <p:nvSpPr>
          <p:cNvPr id="64516" name="矩形 94214"/>
          <p:cNvSpPr/>
          <p:nvPr/>
        </p:nvSpPr>
        <p:spPr>
          <a:xfrm>
            <a:off x="2424113" y="2708752"/>
            <a:ext cx="1447800" cy="365760"/>
          </a:xfrm>
          <a:prstGeom prst="rect">
            <a:avLst/>
          </a:prstGeom>
          <a:noFill/>
          <a:ln w="9525">
            <a:noFill/>
          </a:ln>
        </p:spPr>
        <p:txBody>
          <a:bodyPr wrap="none" anchor="ctr">
            <a:spAutoFit/>
          </a:bodyPr>
          <a:p>
            <a:pPr lvl="0" indent="0"/>
            <a:r>
              <a:rPr lang="en-US" altLang="zh-CN" b="1" dirty="0">
                <a:latin typeface="宋体" panose="02010600030101010101" pitchFamily="2" charset="-122"/>
                <a:ea typeface="Times New Roman" panose="02020603050405020304" pitchFamily="18" charset="0"/>
              </a:rPr>
              <a:t>⑴.</a:t>
            </a:r>
            <a:r>
              <a:rPr lang="zh-CN" altLang="en-US" b="1" dirty="0">
                <a:latin typeface="宋体" panose="02010600030101010101" pitchFamily="2" charset="-122"/>
                <a:ea typeface="Times New Roman" panose="02020603050405020304" pitchFamily="18" charset="0"/>
              </a:rPr>
              <a:t>检测内容</a:t>
            </a:r>
            <a:endParaRPr lang="zh-CN" altLang="en-US" dirty="0">
              <a:latin typeface="Arial" panose="020B0604020202020204" pitchFamily="34" charset="0"/>
              <a:ea typeface="宋体" panose="02010600030101010101" pitchFamily="2" charset="-122"/>
            </a:endParaRPr>
          </a:p>
        </p:txBody>
      </p:sp>
      <p:graphicFrame>
        <p:nvGraphicFramePr>
          <p:cNvPr id="94216" name="表格 94215"/>
          <p:cNvGraphicFramePr/>
          <p:nvPr/>
        </p:nvGraphicFramePr>
        <p:xfrm>
          <a:off x="2279650" y="3213100"/>
          <a:ext cx="7560945" cy="3169920"/>
        </p:xfrm>
        <a:graphic>
          <a:graphicData uri="http://schemas.openxmlformats.org/drawingml/2006/table">
            <a:tbl>
              <a:tblPr/>
              <a:tblGrid>
                <a:gridCol w="527050"/>
                <a:gridCol w="3341370"/>
                <a:gridCol w="527050"/>
                <a:gridCol w="3165475"/>
              </a:tblGrid>
              <a:tr h="914400">
                <a:tc>
                  <a:txBody>
                    <a:bodyPr/>
                    <a:p>
                      <a:pPr marL="0" lvl="0" indent="0">
                        <a:spcBef>
                          <a:spcPct val="0"/>
                        </a:spcBef>
                        <a:buClr>
                          <a:srgbClr val="000000"/>
                        </a:buClr>
                        <a:buNone/>
                      </a:pPr>
                      <a:endParaRPr lang="en-US" altLang="zh-CN" sz="1800" b="1" dirty="0">
                        <a:latin typeface="宋体" panose="02010600030101010101" pitchFamily="2" charset="-122"/>
                        <a:ea typeface="Times New Roman" panose="02020603050405020304" pitchFamily="18" charset="0"/>
                      </a:endParaRPr>
                    </a:p>
                    <a:p>
                      <a:pPr marL="0" lvl="0" indent="0" eaLnBrk="0" hangingPunc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项  </a:t>
                      </a:r>
                      <a:endParaRPr lang="zh-CN" altLang="en-US" sz="1800" b="1" dirty="0">
                        <a:latin typeface="Times New Roman" panose="02020603050405020304" pitchFamily="18" charset="0"/>
                        <a:ea typeface="Times New Roman" panose="02020603050405020304" pitchFamily="18" charset="0"/>
                      </a:endParaRPr>
                    </a:p>
                    <a:p>
                      <a:pPr marL="0" lvl="0" indent="0" eaLnBrk="0" hangingPunc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目</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内  容</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项  </a:t>
                      </a:r>
                      <a:endParaRPr lang="zh-CN" altLang="en-US" sz="1800" b="1" dirty="0">
                        <a:latin typeface="Times New Roman" panose="02020603050405020304" pitchFamily="18" charset="0"/>
                        <a:ea typeface="Times New Roman" panose="02020603050405020304" pitchFamily="18" charset="0"/>
                      </a:endParaRPr>
                    </a:p>
                    <a:p>
                      <a:pPr marL="0" lvl="0" indent="0" eaLnBrk="0" hangingPunc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目</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内  容</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125">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1</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接地极形状</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6</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接地极规格</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125">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2</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连接焊接情况</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7</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垂直接地极的互相间距</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125">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3</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连接母线规格</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8</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总体接地电阻</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125">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4</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防腐措施</a:t>
                      </a: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9</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buNone/>
                      </a:pP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92163">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5</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zh-CN" altLang="en-US" sz="1800" b="1" dirty="0">
                          <a:latin typeface="宋体" panose="02010600030101010101" pitchFamily="2" charset="-122"/>
                          <a:ea typeface="Times New Roman" panose="02020603050405020304" pitchFamily="18" charset="0"/>
                        </a:rPr>
                        <a:t>埋设深度</a:t>
                      </a:r>
                      <a:endParaRPr lang="zh-CN" altLang="en-US" sz="1800" b="1" dirty="0">
                        <a:latin typeface="Arial" panose="020B0604020202020204" pitchFamily="34" charset="0"/>
                        <a:ea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spcBef>
                          <a:spcPct val="0"/>
                        </a:spcBef>
                        <a:buClr>
                          <a:srgbClr val="000000"/>
                        </a:buClr>
                        <a:buNone/>
                      </a:pPr>
                      <a:r>
                        <a:rPr lang="en-US" altLang="zh-CN" sz="1800" b="1">
                          <a:latin typeface="宋体" panose="02010600030101010101" pitchFamily="2" charset="-122"/>
                          <a:ea typeface="Times New Roman" panose="02020603050405020304" pitchFamily="18" charset="0"/>
                        </a:rPr>
                        <a:t>10</a:t>
                      </a:r>
                      <a:endParaRPr lang="zh-CN" altLang="en-US" sz="1800" b="1">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buNone/>
                      </a:pPr>
                      <a:endParaRPr lang="zh-CN" altLang="en-US" sz="1800" b="1" dirty="0">
                        <a:latin typeface="Arial" panose="020B0604020202020204" pitchFamily="34" charset="0"/>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med">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标题 95233"/>
          <p:cNvSpPr>
            <a:spLocks noGrp="1"/>
          </p:cNvSpPr>
          <p:nvPr>
            <p:ph type="title"/>
          </p:nvPr>
        </p:nvSpPr>
        <p:spPr>
          <a:xfrm>
            <a:off x="2674938" y="115888"/>
            <a:ext cx="7793038" cy="1462088"/>
          </a:xfrm>
        </p:spPr>
        <p:txBody>
          <a:bodyPr anchor="ctr" anchorCtr="1"/>
          <a:p>
            <a:pPr fontAlgn="base"/>
            <a:endParaRPr lang="zh-CN" altLang="en-US" sz="2800" b="1" strike="noStrike" noProof="1" dirty="0"/>
          </a:p>
        </p:txBody>
      </p:sp>
      <p:sp>
        <p:nvSpPr>
          <p:cNvPr id="95235" name="文本占位符 95234"/>
          <p:cNvSpPr>
            <a:spLocks noGrp="1"/>
          </p:cNvSpPr>
          <p:nvPr>
            <p:ph idx="1"/>
          </p:nvPr>
        </p:nvSpPr>
        <p:spPr/>
        <p:txBody>
          <a:bodyPr/>
          <a:p>
            <a:pPr fontAlgn="base"/>
            <a:endParaRPr strike="noStrike" noProof="1" dirty="0"/>
          </a:p>
        </p:txBody>
      </p:sp>
      <p:sp>
        <p:nvSpPr>
          <p:cNvPr id="65539" name="矩形 95237"/>
          <p:cNvSpPr/>
          <p:nvPr/>
        </p:nvSpPr>
        <p:spPr>
          <a:xfrm>
            <a:off x="2279650" y="2134077"/>
            <a:ext cx="1447800" cy="365760"/>
          </a:xfrm>
          <a:prstGeom prst="rect">
            <a:avLst/>
          </a:prstGeom>
          <a:noFill/>
          <a:ln w="9525">
            <a:noFill/>
          </a:ln>
        </p:spPr>
        <p:txBody>
          <a:bodyPr wrap="none" anchor="ctr">
            <a:spAutoFit/>
          </a:bodyPr>
          <a:p>
            <a:pPr lvl="0" indent="0"/>
            <a:r>
              <a:rPr lang="en-US" altLang="zh-CN" b="1" dirty="0">
                <a:latin typeface="宋体" panose="02010600030101010101" pitchFamily="2" charset="-122"/>
                <a:ea typeface="Times New Roman" panose="02020603050405020304" pitchFamily="18" charset="0"/>
              </a:rPr>
              <a:t>⑵.</a:t>
            </a:r>
            <a:r>
              <a:rPr lang="zh-CN" altLang="en-US" b="1" dirty="0">
                <a:latin typeface="宋体" panose="02010600030101010101" pitchFamily="2" charset="-122"/>
                <a:ea typeface="Times New Roman" panose="02020603050405020304" pitchFamily="18" charset="0"/>
              </a:rPr>
              <a:t>填写说明</a:t>
            </a:r>
            <a:endParaRPr lang="zh-CN" altLang="en-US" dirty="0">
              <a:latin typeface="Arial" panose="020B0604020202020204" pitchFamily="34" charset="0"/>
              <a:ea typeface="宋体" panose="02010600030101010101" pitchFamily="2" charset="-122"/>
            </a:endParaRPr>
          </a:p>
        </p:txBody>
      </p:sp>
      <p:graphicFrame>
        <p:nvGraphicFramePr>
          <p:cNvPr id="95239" name="表格 95238"/>
          <p:cNvGraphicFramePr/>
          <p:nvPr/>
        </p:nvGraphicFramePr>
        <p:xfrm>
          <a:off x="1992313" y="2565400"/>
          <a:ext cx="8207375" cy="4181475"/>
        </p:xfrm>
        <a:graphic>
          <a:graphicData uri="http://schemas.openxmlformats.org/drawingml/2006/table">
            <a:tbl>
              <a:tblPr/>
              <a:tblGrid>
                <a:gridCol w="450850"/>
                <a:gridCol w="2252980"/>
                <a:gridCol w="5503545"/>
              </a:tblGrid>
              <a:tr h="647700">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zh-CN" altLang="en-US" sz="1600" b="1" dirty="0">
                          <a:latin typeface="宋体" panose="02010600030101010101" pitchFamily="2" charset="-122"/>
                          <a:ea typeface="Times New Roman" panose="02020603050405020304" pitchFamily="18" charset="0"/>
                        </a:rPr>
                        <a:t>项</a:t>
                      </a:r>
                      <a:endParaRPr lang="zh-CN" altLang="en-US" sz="1600" b="1" dirty="0">
                        <a:latin typeface="Times New Roman" panose="02020603050405020304" pitchFamily="18" charset="0"/>
                        <a:ea typeface="Times New Roman" panose="02020603050405020304" pitchFamily="18" charset="0"/>
                      </a:endParaRPr>
                    </a:p>
                    <a:p>
                      <a:pPr marL="0" lvl="0" indent="0" eaLnBrk="0" hangingPunct="0">
                        <a:spcBef>
                          <a:spcPct val="0"/>
                        </a:spcBef>
                        <a:buClr>
                          <a:srgbClr val="000000"/>
                        </a:buClr>
                        <a:buNone/>
                      </a:pPr>
                      <a:r>
                        <a:rPr lang="zh-CN" altLang="en-US" sz="1600" b="1" dirty="0">
                          <a:latin typeface="宋体" panose="02010600030101010101" pitchFamily="2" charset="-122"/>
                          <a:ea typeface="Times New Roman" panose="02020603050405020304" pitchFamily="18" charset="0"/>
                        </a:rPr>
                        <a:t>目</a:t>
                      </a:r>
                      <a:endParaRPr lang="zh-CN" altLang="en-US" sz="1600" b="1"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lgn="ctr">
                        <a:spcBef>
                          <a:spcPct val="0"/>
                        </a:spcBef>
                        <a:buClr>
                          <a:srgbClr val="000000"/>
                        </a:buClr>
                        <a:buNone/>
                      </a:pPr>
                      <a:r>
                        <a:rPr lang="zh-CN" altLang="en-US" sz="1600" b="1" dirty="0">
                          <a:latin typeface="宋体" panose="02010600030101010101" pitchFamily="2" charset="-122"/>
                          <a:ea typeface="Times New Roman" panose="02020603050405020304" pitchFamily="18" charset="0"/>
                        </a:rPr>
                        <a:t>内  容</a:t>
                      </a:r>
                      <a:endParaRPr lang="zh-CN" altLang="en-US" sz="1600" b="1"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lgn="ctr">
                        <a:spcBef>
                          <a:spcPct val="0"/>
                        </a:spcBef>
                        <a:buClr>
                          <a:srgbClr val="000000"/>
                        </a:buClr>
                        <a:buNone/>
                      </a:pPr>
                      <a:r>
                        <a:rPr lang="zh-CN" altLang="en-US" sz="1600" b="1" dirty="0">
                          <a:latin typeface="宋体" panose="02010600030101010101" pitchFamily="2" charset="-122"/>
                          <a:ea typeface="Times New Roman" panose="02020603050405020304" pitchFamily="18" charset="0"/>
                        </a:rPr>
                        <a:t>检测栏填写方法及数据要求</a:t>
                      </a:r>
                      <a:endParaRPr lang="zh-CN" altLang="en-US" sz="1600" b="1"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79438">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en-US" altLang="zh-CN" sz="1600" b="1">
                          <a:latin typeface="宋体" panose="02010600030101010101" pitchFamily="2" charset="-122"/>
                          <a:ea typeface="Times New Roman" panose="02020603050405020304" pitchFamily="18" charset="0"/>
                        </a:rPr>
                        <a:t>1</a:t>
                      </a:r>
                      <a:endParaRPr lang="zh-CN" altLang="en-US" sz="1600" b="1">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zh-CN" altLang="en-US" sz="1600" b="1" dirty="0">
                          <a:latin typeface="宋体" panose="02010600030101010101" pitchFamily="2" charset="-122"/>
                          <a:ea typeface="Times New Roman" panose="02020603050405020304" pitchFamily="18" charset="0"/>
                        </a:rPr>
                        <a:t>接地极形状</a:t>
                      </a:r>
                      <a:endParaRPr lang="zh-CN" altLang="en-US" sz="1600" b="1"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zh-CN" altLang="en-US" sz="1600" b="1" dirty="0">
                          <a:latin typeface="宋体" panose="02010600030101010101" pitchFamily="2" charset="-122"/>
                          <a:ea typeface="Times New Roman" panose="02020603050405020304" pitchFamily="18" charset="0"/>
                        </a:rPr>
                        <a:t>水平（混合）环行共地，水平（混合）线型共地，水平（混合）线型非共地。</a:t>
                      </a:r>
                      <a:endParaRPr lang="zh-CN" altLang="en-US" sz="1600" b="1"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95287">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en-US" altLang="zh-CN" sz="1600" b="1">
                          <a:latin typeface="宋体" panose="02010600030101010101" pitchFamily="2" charset="-122"/>
                          <a:ea typeface="Times New Roman" panose="02020603050405020304" pitchFamily="18" charset="0"/>
                        </a:rPr>
                        <a:t>2</a:t>
                      </a:r>
                      <a:endParaRPr lang="zh-CN" altLang="en-US" sz="1600" b="1">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zh-CN" altLang="en-US" sz="1600" b="1" dirty="0">
                          <a:latin typeface="宋体" panose="02010600030101010101" pitchFamily="2" charset="-122"/>
                          <a:ea typeface="Times New Roman" panose="02020603050405020304" pitchFamily="18" charset="0"/>
                        </a:rPr>
                        <a:t>连接焊接情况</a:t>
                      </a:r>
                      <a:endParaRPr lang="zh-CN" altLang="en-US" sz="1600" b="1"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zh-CN" altLang="en-US" sz="1600" b="1" dirty="0">
                          <a:latin typeface="宋体" panose="02010600030101010101" pitchFamily="2" charset="-122"/>
                          <a:ea typeface="Times New Roman" panose="02020603050405020304" pitchFamily="18" charset="0"/>
                        </a:rPr>
                        <a:t>要求扁钢搭接长度为</a:t>
                      </a:r>
                      <a:r>
                        <a:rPr lang="en-US" altLang="zh-CN" sz="1600" b="1" dirty="0">
                          <a:latin typeface="宋体" panose="02010600030101010101" pitchFamily="2" charset="-122"/>
                          <a:ea typeface="Times New Roman" panose="02020603050405020304" pitchFamily="18" charset="0"/>
                        </a:rPr>
                        <a:t>2</a:t>
                      </a:r>
                      <a:r>
                        <a:rPr lang="zh-CN" altLang="en-US" sz="1600" b="1" dirty="0">
                          <a:latin typeface="宋体" panose="02010600030101010101" pitchFamily="2" charset="-122"/>
                          <a:ea typeface="Times New Roman" panose="02020603050405020304" pitchFamily="18" charset="0"/>
                        </a:rPr>
                        <a:t>倍宽度，四周施焊。</a:t>
                      </a:r>
                      <a:endParaRPr lang="zh-CN" altLang="en-US" sz="1600" b="1"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96875">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en-US" altLang="zh-CN" sz="1600" b="1">
                          <a:latin typeface="宋体" panose="02010600030101010101" pitchFamily="2" charset="-122"/>
                          <a:ea typeface="Times New Roman" panose="02020603050405020304" pitchFamily="18" charset="0"/>
                        </a:rPr>
                        <a:t>3</a:t>
                      </a:r>
                      <a:endParaRPr lang="zh-CN" altLang="en-US" sz="1600" b="1">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zh-CN" altLang="en-US" sz="1600" b="1" dirty="0">
                          <a:latin typeface="宋体" panose="02010600030101010101" pitchFamily="2" charset="-122"/>
                          <a:ea typeface="Times New Roman" panose="02020603050405020304" pitchFamily="18" charset="0"/>
                        </a:rPr>
                        <a:t>连接母线规格</a:t>
                      </a:r>
                      <a:endParaRPr lang="zh-CN" altLang="en-US" sz="1600" b="1"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zh-CN" altLang="en-US" sz="1600" b="1" dirty="0">
                          <a:latin typeface="宋体" panose="02010600030101010101" pitchFamily="2" charset="-122"/>
                          <a:ea typeface="Times New Roman" panose="02020603050405020304" pitchFamily="18" charset="0"/>
                        </a:rPr>
                        <a:t>填写测量具体结果，圆钢填写直径、扁钢填写规格尺寸</a:t>
                      </a:r>
                      <a:endParaRPr lang="zh-CN" altLang="en-US" sz="1600" b="1"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79438">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en-US" altLang="zh-CN" sz="1600" b="1">
                          <a:latin typeface="宋体" panose="02010600030101010101" pitchFamily="2" charset="-122"/>
                          <a:ea typeface="Times New Roman" panose="02020603050405020304" pitchFamily="18" charset="0"/>
                        </a:rPr>
                        <a:t>4</a:t>
                      </a:r>
                      <a:endParaRPr lang="zh-CN" altLang="en-US" sz="1600" b="1">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zh-CN" altLang="en-US" sz="1600" b="1" dirty="0">
                          <a:latin typeface="宋体" panose="02010600030101010101" pitchFamily="2" charset="-122"/>
                          <a:ea typeface="Times New Roman" panose="02020603050405020304" pitchFamily="18" charset="0"/>
                        </a:rPr>
                        <a:t>防腐措施</a:t>
                      </a:r>
                      <a:endParaRPr lang="zh-CN" altLang="en-US" sz="1600" b="1"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zh-CN" altLang="en-US" sz="1600" b="1" dirty="0">
                          <a:latin typeface="宋体" panose="02010600030101010101" pitchFamily="2" charset="-122"/>
                          <a:ea typeface="Times New Roman" panose="02020603050405020304" pitchFamily="18" charset="0"/>
                        </a:rPr>
                        <a:t>根据是否镀锌、是否加大截面、是否连接涂沥青或涂漆等几种措施采用情况分别填写。</a:t>
                      </a:r>
                      <a:endParaRPr lang="zh-CN" altLang="en-US" sz="1600" b="1"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95287">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en-US" altLang="zh-CN" sz="1600" b="1">
                          <a:latin typeface="宋体" panose="02010600030101010101" pitchFamily="2" charset="-122"/>
                          <a:ea typeface="Times New Roman" panose="02020603050405020304" pitchFamily="18" charset="0"/>
                        </a:rPr>
                        <a:t>5</a:t>
                      </a:r>
                      <a:endParaRPr lang="zh-CN" altLang="en-US" sz="1600" b="1">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zh-CN" altLang="en-US" sz="1600" b="1" dirty="0">
                          <a:latin typeface="宋体" panose="02010600030101010101" pitchFamily="2" charset="-122"/>
                          <a:ea typeface="Times New Roman" panose="02020603050405020304" pitchFamily="18" charset="0"/>
                        </a:rPr>
                        <a:t>埋设深度</a:t>
                      </a:r>
                      <a:endParaRPr lang="zh-CN" altLang="en-US" sz="1600" b="1"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zh-CN" altLang="en-US" sz="1600" b="1" dirty="0">
                          <a:latin typeface="宋体" panose="02010600030101010101" pitchFamily="2" charset="-122"/>
                          <a:ea typeface="Times New Roman" panose="02020603050405020304" pitchFamily="18" charset="0"/>
                        </a:rPr>
                        <a:t>填写检测数据</a:t>
                      </a:r>
                      <a:endParaRPr lang="zh-CN" altLang="en-US" sz="1600" b="1"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95288">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en-US" altLang="zh-CN" sz="1600" b="1">
                          <a:latin typeface="宋体" panose="02010600030101010101" pitchFamily="2" charset="-122"/>
                          <a:ea typeface="Times New Roman" panose="02020603050405020304" pitchFamily="18" charset="0"/>
                        </a:rPr>
                        <a:t>6</a:t>
                      </a:r>
                      <a:endParaRPr lang="zh-CN" altLang="en-US" sz="1600" b="1">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zh-CN" altLang="en-US" sz="1600" b="1" dirty="0">
                          <a:latin typeface="宋体" panose="02010600030101010101" pitchFamily="2" charset="-122"/>
                          <a:ea typeface="Times New Roman" panose="02020603050405020304" pitchFamily="18" charset="0"/>
                        </a:rPr>
                        <a:t>接地极规格</a:t>
                      </a:r>
                      <a:endParaRPr lang="zh-CN" altLang="en-US" sz="1600" b="1"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zh-CN" altLang="en-US" sz="1600" b="1" dirty="0">
                          <a:latin typeface="宋体" panose="02010600030101010101" pitchFamily="2" charset="-122"/>
                          <a:ea typeface="Times New Roman" panose="02020603050405020304" pitchFamily="18" charset="0"/>
                        </a:rPr>
                        <a:t>填写材料的规格（应包括垂直极地极长度）</a:t>
                      </a:r>
                      <a:endParaRPr lang="zh-CN" altLang="en-US" sz="1600" b="1"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96875">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en-US" altLang="zh-CN" sz="1600" b="1">
                          <a:latin typeface="宋体" panose="02010600030101010101" pitchFamily="2" charset="-122"/>
                          <a:ea typeface="Times New Roman" panose="02020603050405020304" pitchFamily="18" charset="0"/>
                        </a:rPr>
                        <a:t>7</a:t>
                      </a:r>
                      <a:endParaRPr lang="zh-CN" altLang="en-US" sz="1600" b="1">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zh-CN" altLang="en-US" sz="1600" b="1" dirty="0">
                          <a:latin typeface="宋体" panose="02010600030101010101" pitchFamily="2" charset="-122"/>
                          <a:ea typeface="Times New Roman" panose="02020603050405020304" pitchFamily="18" charset="0"/>
                        </a:rPr>
                        <a:t>垂直接地极的互相间距</a:t>
                      </a:r>
                      <a:endParaRPr lang="zh-CN" altLang="en-US" sz="1600" b="1"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zh-CN" altLang="en-US" sz="1600" b="1" dirty="0">
                          <a:latin typeface="宋体" panose="02010600030101010101" pitchFamily="2" charset="-122"/>
                          <a:ea typeface="Times New Roman" panose="02020603050405020304" pitchFamily="18" charset="0"/>
                        </a:rPr>
                        <a:t>填写检测的电阻值（平均值）和间距</a:t>
                      </a:r>
                      <a:endParaRPr lang="zh-CN" altLang="en-US" sz="1600" b="1"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95287">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en-US" altLang="zh-CN" sz="1600" b="1">
                          <a:latin typeface="宋体" panose="02010600030101010101" pitchFamily="2" charset="-122"/>
                          <a:ea typeface="Times New Roman" panose="02020603050405020304" pitchFamily="18" charset="0"/>
                        </a:rPr>
                        <a:t>8</a:t>
                      </a:r>
                      <a:endParaRPr lang="zh-CN" altLang="en-US" sz="1600" b="1">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zh-CN" altLang="en-US" sz="1600" b="1" dirty="0">
                          <a:latin typeface="宋体" panose="02010600030101010101" pitchFamily="2" charset="-122"/>
                          <a:ea typeface="Times New Roman" panose="02020603050405020304" pitchFamily="18" charset="0"/>
                        </a:rPr>
                        <a:t>总体接地电阻</a:t>
                      </a:r>
                      <a:endParaRPr lang="zh-CN" altLang="en-US" sz="1600" b="1"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Ø"/>
                        <a:defRPr sz="2800" b="0" i="0" u="none" kern="1200" baseline="0">
                          <a:solidFill>
                            <a:schemeClr val="tx1"/>
                          </a:solidFill>
                          <a:effectLst>
                            <a:outerShdw blurRad="38100" dist="38100" dir="2700000">
                              <a:srgbClr val="000000"/>
                            </a:outerShdw>
                          </a:effectLst>
                          <a:latin typeface="Arial" panose="020B0604020202020204" pitchFamily="34" charset="0"/>
                          <a:ea typeface="宋体" panose="02010600030101010101" pitchFamily="2" charset="-122"/>
                        </a:defRPr>
                      </a:lvl1pPr>
                      <a:lvl2pPr marL="742950" lvl="1" indent="-285750">
                        <a:buClr>
                          <a:schemeClr val="tx2"/>
                        </a:buClr>
                        <a:defRPr sz="2400" kern="1200">
                          <a:effectLst>
                            <a:outerShdw blurRad="38100" dist="38100" dir="2700000">
                              <a:srgbClr val="000000"/>
                            </a:outerShdw>
                          </a:effectLst>
                        </a:defRPr>
                      </a:lvl2pPr>
                      <a:lvl3pPr marL="1143000" lvl="2" indent="-228600">
                        <a:buClr>
                          <a:schemeClr val="accent2"/>
                        </a:buClr>
                        <a:defRPr sz="2000" kern="1200">
                          <a:effectLst>
                            <a:outerShdw blurRad="38100" dist="38100" dir="2700000">
                              <a:srgbClr val="000000"/>
                            </a:outerShdw>
                          </a:effectLst>
                        </a:defRPr>
                      </a:lvl3pPr>
                      <a:lvl4pPr marL="1600200" lvl="3" indent="-228600">
                        <a:buClr>
                          <a:schemeClr val="folHlink"/>
                        </a:buClr>
                        <a:buSzPct val="50000"/>
                        <a:defRPr sz="1800" kern="1200">
                          <a:effectLst>
                            <a:outerShdw blurRad="38100" dist="38100" dir="2700000">
                              <a:srgbClr val="000000"/>
                            </a:outerShdw>
                          </a:effectLst>
                        </a:defRPr>
                      </a:lvl4pPr>
                      <a:lvl5pPr marL="2057400" lvl="4" indent="-228600">
                        <a:buClr>
                          <a:schemeClr val="hlink"/>
                        </a:buClr>
                        <a:defRPr sz="1800" kern="1200">
                          <a:effectLst>
                            <a:outerShdw blurRad="38100" dist="38100" dir="2700000">
                              <a:srgbClr val="000000"/>
                            </a:outerShdw>
                          </a:effectLst>
                        </a:defRPr>
                      </a:lvl5pPr>
                    </a:lstStyle>
                    <a:p>
                      <a:pPr marL="0" lvl="0" indent="0">
                        <a:spcBef>
                          <a:spcPct val="0"/>
                        </a:spcBef>
                        <a:buClr>
                          <a:srgbClr val="000000"/>
                        </a:buClr>
                        <a:buNone/>
                      </a:pPr>
                      <a:r>
                        <a:rPr lang="zh-CN" altLang="en-US" sz="1600" b="1" dirty="0">
                          <a:latin typeface="宋体" panose="02010600030101010101" pitchFamily="2" charset="-122"/>
                          <a:ea typeface="Times New Roman" panose="02020603050405020304" pitchFamily="18" charset="0"/>
                        </a:rPr>
                        <a:t>填写检测电阻值</a:t>
                      </a:r>
                      <a:endParaRPr lang="zh-CN" altLang="en-US" sz="1600" b="1"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med">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标题 96257"/>
          <p:cNvSpPr>
            <a:spLocks noGrp="1"/>
          </p:cNvSpPr>
          <p:nvPr>
            <p:ph type="title"/>
          </p:nvPr>
        </p:nvSpPr>
        <p:spPr>
          <a:xfrm>
            <a:off x="2674938" y="115888"/>
            <a:ext cx="7793038" cy="1462088"/>
          </a:xfrm>
        </p:spPr>
        <p:txBody>
          <a:bodyPr anchor="ctr" anchorCtr="1"/>
          <a:p>
            <a:pPr fontAlgn="base"/>
            <a:endParaRPr lang="zh-CN" altLang="en-US" sz="2800" b="1" strike="noStrike" noProof="1" dirty="0"/>
          </a:p>
        </p:txBody>
      </p:sp>
      <p:sp>
        <p:nvSpPr>
          <p:cNvPr id="96259" name="文本占位符 96258"/>
          <p:cNvSpPr>
            <a:spLocks noGrp="1"/>
          </p:cNvSpPr>
          <p:nvPr>
            <p:ph idx="1"/>
          </p:nvPr>
        </p:nvSpPr>
        <p:spPr/>
        <p:txBody>
          <a:bodyPr/>
          <a:p>
            <a:pPr fontAlgn="base"/>
            <a:endParaRPr strike="noStrike" noProof="1" dirty="0"/>
          </a:p>
        </p:txBody>
      </p:sp>
      <p:sp>
        <p:nvSpPr>
          <p:cNvPr id="66563" name="矩形 96261"/>
          <p:cNvSpPr/>
          <p:nvPr/>
        </p:nvSpPr>
        <p:spPr>
          <a:xfrm>
            <a:off x="2208213" y="2133759"/>
            <a:ext cx="2447925" cy="366395"/>
          </a:xfrm>
          <a:prstGeom prst="rect">
            <a:avLst/>
          </a:prstGeom>
          <a:noFill/>
          <a:ln w="9525">
            <a:noFill/>
          </a:ln>
        </p:spPr>
        <p:txBody>
          <a:bodyPr anchor="ctr">
            <a:spAutoFit/>
          </a:bodyPr>
          <a:p>
            <a:pPr lvl="0" indent="0"/>
            <a:r>
              <a:rPr lang="en-US" altLang="zh-CN" b="1" dirty="0">
                <a:latin typeface="Tahoma" panose="020B0604030504040204" pitchFamily="34" charset="0"/>
                <a:ea typeface="宋体" panose="02010600030101010101" pitchFamily="2" charset="-122"/>
              </a:rPr>
              <a:t>⑶.</a:t>
            </a:r>
            <a:r>
              <a:rPr lang="zh-CN" altLang="en-US" b="1" dirty="0">
                <a:latin typeface="Tahoma" panose="020B0604030504040204" pitchFamily="34" charset="0"/>
                <a:ea typeface="宋体" panose="02010600030101010101" pitchFamily="2" charset="-122"/>
              </a:rPr>
              <a:t>主要检测要点</a:t>
            </a:r>
            <a:endParaRPr lang="zh-CN" altLang="en-US" b="1" dirty="0">
              <a:latin typeface="Tahoma" panose="020B0604030504040204" pitchFamily="34" charset="0"/>
              <a:ea typeface="宋体" panose="02010600030101010101" pitchFamily="2" charset="-122"/>
            </a:endParaRPr>
          </a:p>
        </p:txBody>
      </p:sp>
      <p:sp>
        <p:nvSpPr>
          <p:cNvPr id="66564" name="矩形 96262"/>
          <p:cNvSpPr/>
          <p:nvPr/>
        </p:nvSpPr>
        <p:spPr>
          <a:xfrm>
            <a:off x="2567941" y="2421256"/>
            <a:ext cx="7567295" cy="640715"/>
          </a:xfrm>
          <a:prstGeom prst="rect">
            <a:avLst/>
          </a:prstGeom>
          <a:noFill/>
          <a:ln w="9525">
            <a:noFill/>
          </a:ln>
        </p:spPr>
        <p:txBody>
          <a:bodyPr wrap="none" anchor="ctr">
            <a:spAutoFit/>
          </a:bodyPr>
          <a:p>
            <a:pPr lvl="0" indent="0" algn="ctr" defTabSz="0">
              <a:tabLst>
                <a:tab pos="542925" algn="l"/>
              </a:tabLst>
            </a:pPr>
            <a:r>
              <a:rPr lang="en-US" altLang="zh-CN" dirty="0">
                <a:latin typeface="Tahoma" panose="020B0604030504040204" pitchFamily="34" charset="0"/>
                <a:ea typeface="宋体" panose="02010600030101010101" pitchFamily="2" charset="-122"/>
              </a:rPr>
              <a:t>①.</a:t>
            </a:r>
            <a:r>
              <a:rPr lang="zh-CN" altLang="en-US" dirty="0">
                <a:latin typeface="Tahoma" panose="020B0604030504040204" pitchFamily="34" charset="0"/>
                <a:ea typeface="宋体" panose="02010600030101010101" pitchFamily="2" charset="-122"/>
              </a:rPr>
              <a:t>垂直接地体应用角钢、钢管或圆钢；埋于土壤中的水平接地体应用扁钢</a:t>
            </a:r>
            <a:endParaRPr lang="zh-CN" altLang="en-US" dirty="0">
              <a:latin typeface="Tahoma" panose="020B0604030504040204" pitchFamily="34" charset="0"/>
              <a:ea typeface="宋体" panose="02010600030101010101" pitchFamily="2" charset="-122"/>
            </a:endParaRPr>
          </a:p>
          <a:p>
            <a:pPr lvl="0" indent="0" algn="ctr" defTabSz="0">
              <a:tabLst>
                <a:tab pos="542925" algn="l"/>
              </a:tabLst>
            </a:pPr>
            <a:endParaRPr lang="zh-CN" altLang="en-US" dirty="0">
              <a:latin typeface="Tahoma" panose="020B0604030504040204" pitchFamily="34" charset="0"/>
              <a:ea typeface="宋体" panose="02010600030101010101" pitchFamily="2" charset="-122"/>
            </a:endParaRPr>
          </a:p>
        </p:txBody>
      </p:sp>
      <p:sp>
        <p:nvSpPr>
          <p:cNvPr id="66565" name="矩形 96263"/>
          <p:cNvSpPr/>
          <p:nvPr/>
        </p:nvSpPr>
        <p:spPr>
          <a:xfrm>
            <a:off x="1992313" y="2846546"/>
            <a:ext cx="8364855" cy="366395"/>
          </a:xfrm>
          <a:prstGeom prst="rect">
            <a:avLst/>
          </a:prstGeom>
          <a:noFill/>
          <a:ln w="9525">
            <a:noFill/>
          </a:ln>
        </p:spPr>
        <p:txBody>
          <a:bodyPr wrap="none" anchor="ctr">
            <a:spAutoFit/>
          </a:bodyPr>
          <a:p>
            <a:pPr lvl="0" indent="0"/>
            <a:r>
              <a:rPr lang="zh-CN" altLang="en-US" dirty="0">
                <a:latin typeface="Tahoma" panose="020B0604030504040204" pitchFamily="34" charset="0"/>
                <a:ea typeface="宋体" panose="02010600030101010101" pitchFamily="2" charset="-122"/>
              </a:rPr>
              <a:t>或圆钢。圆钢直径不小于</a:t>
            </a:r>
            <a:r>
              <a:rPr lang="en-US" altLang="zh-CN" dirty="0">
                <a:latin typeface="Tahoma" panose="020B0604030504040204" pitchFamily="34" charset="0"/>
                <a:ea typeface="宋体" panose="02010600030101010101" pitchFamily="2" charset="-122"/>
              </a:rPr>
              <a:t>10mm</a:t>
            </a:r>
            <a:r>
              <a:rPr lang="zh-CN" altLang="en-US" dirty="0">
                <a:latin typeface="Tahoma" panose="020B0604030504040204" pitchFamily="34" charset="0"/>
                <a:ea typeface="宋体" panose="02010600030101010101" pitchFamily="2" charset="-122"/>
              </a:rPr>
              <a:t>；扁钢截面不小于</a:t>
            </a:r>
            <a:r>
              <a:rPr lang="en-US" altLang="zh-CN" dirty="0">
                <a:latin typeface="Tahoma" panose="020B0604030504040204" pitchFamily="34" charset="0"/>
                <a:ea typeface="宋体" panose="02010600030101010101" pitchFamily="2" charset="-122"/>
              </a:rPr>
              <a:t>100m</a:t>
            </a:r>
            <a:r>
              <a:rPr lang="zh-CN" altLang="en-US" dirty="0">
                <a:latin typeface="Tahoma" panose="020B0604030504040204" pitchFamily="34" charset="0"/>
                <a:ea typeface="宋体" panose="02010600030101010101" pitchFamily="2" charset="-122"/>
              </a:rPr>
              <a:t>㎡，其厚度不小于</a:t>
            </a:r>
            <a:r>
              <a:rPr lang="en-US" altLang="zh-CN" dirty="0">
                <a:latin typeface="Tahoma" panose="020B0604030504040204" pitchFamily="34" charset="0"/>
                <a:ea typeface="宋体" panose="02010600030101010101" pitchFamily="2" charset="-122"/>
              </a:rPr>
              <a:t>4mm</a:t>
            </a:r>
            <a:r>
              <a:rPr lang="zh-CN" altLang="en-US" dirty="0">
                <a:latin typeface="Tahoma" panose="020B0604030504040204" pitchFamily="34" charset="0"/>
                <a:ea typeface="宋体" panose="02010600030101010101" pitchFamily="2" charset="-122"/>
              </a:rPr>
              <a:t>， </a:t>
            </a:r>
            <a:endParaRPr lang="zh-CN" altLang="en-US" dirty="0">
              <a:latin typeface="Tahoma" panose="020B0604030504040204" pitchFamily="34" charset="0"/>
              <a:ea typeface="宋体" panose="02010600030101010101" pitchFamily="2" charset="-122"/>
            </a:endParaRPr>
          </a:p>
        </p:txBody>
      </p:sp>
      <p:sp>
        <p:nvSpPr>
          <p:cNvPr id="66566" name="矩形 96264"/>
          <p:cNvSpPr/>
          <p:nvPr/>
        </p:nvSpPr>
        <p:spPr>
          <a:xfrm>
            <a:off x="2001838" y="3278346"/>
            <a:ext cx="4666615" cy="366395"/>
          </a:xfrm>
          <a:prstGeom prst="rect">
            <a:avLst/>
          </a:prstGeom>
          <a:noFill/>
          <a:ln w="9525">
            <a:noFill/>
          </a:ln>
        </p:spPr>
        <p:txBody>
          <a:bodyPr wrap="none" anchor="ctr">
            <a:spAutoFit/>
          </a:bodyPr>
          <a:p>
            <a:pPr lvl="0" indent="0"/>
            <a:r>
              <a:rPr lang="zh-CN" altLang="en-US" dirty="0">
                <a:latin typeface="Tahoma" panose="020B0604030504040204" pitchFamily="34" charset="0"/>
                <a:ea typeface="宋体" panose="02010600030101010101" pitchFamily="2" charset="-122"/>
              </a:rPr>
              <a:t>角钢厚度不小于</a:t>
            </a:r>
            <a:r>
              <a:rPr lang="en-US" altLang="zh-CN" dirty="0">
                <a:latin typeface="Tahoma" panose="020B0604030504040204" pitchFamily="34" charset="0"/>
                <a:ea typeface="宋体" panose="02010600030101010101" pitchFamily="2" charset="-122"/>
              </a:rPr>
              <a:t>4mm</a:t>
            </a:r>
            <a:r>
              <a:rPr lang="zh-CN" altLang="en-US" dirty="0">
                <a:latin typeface="Tahoma" panose="020B0604030504040204" pitchFamily="34" charset="0"/>
                <a:ea typeface="宋体" panose="02010600030101010101" pitchFamily="2" charset="-122"/>
              </a:rPr>
              <a:t>；钢管不小于</a:t>
            </a:r>
            <a:r>
              <a:rPr lang="en-US" altLang="zh-CN" dirty="0">
                <a:latin typeface="Tahoma" panose="020B0604030504040204" pitchFamily="34" charset="0"/>
                <a:ea typeface="宋体" panose="02010600030101010101" pitchFamily="2" charset="-122"/>
              </a:rPr>
              <a:t>3.5mm</a:t>
            </a:r>
            <a:r>
              <a:rPr lang="zh-CN" altLang="en-US" dirty="0">
                <a:latin typeface="Tahoma" panose="020B0604030504040204" pitchFamily="34" charset="0"/>
                <a:ea typeface="宋体" panose="02010600030101010101" pitchFamily="2" charset="-122"/>
              </a:rPr>
              <a:t>。 </a:t>
            </a:r>
            <a:endParaRPr lang="zh-CN" altLang="en-US" dirty="0">
              <a:latin typeface="Tahoma" panose="020B0604030504040204" pitchFamily="34" charset="0"/>
              <a:ea typeface="宋体" panose="02010600030101010101" pitchFamily="2" charset="-122"/>
            </a:endParaRPr>
          </a:p>
        </p:txBody>
      </p:sp>
      <p:sp>
        <p:nvSpPr>
          <p:cNvPr id="66567" name="矩形 96265"/>
          <p:cNvSpPr/>
          <p:nvPr/>
        </p:nvSpPr>
        <p:spPr>
          <a:xfrm>
            <a:off x="2439988" y="3638709"/>
            <a:ext cx="7110095" cy="366395"/>
          </a:xfrm>
          <a:prstGeom prst="rect">
            <a:avLst/>
          </a:prstGeom>
          <a:noFill/>
          <a:ln w="9525">
            <a:noFill/>
          </a:ln>
        </p:spPr>
        <p:txBody>
          <a:bodyPr wrap="none" anchor="ctr">
            <a:spAutoFit/>
          </a:bodyPr>
          <a:p>
            <a:pPr lvl="0" indent="0"/>
            <a:r>
              <a:rPr lang="en-US" altLang="zh-CN" dirty="0">
                <a:latin typeface="Tahoma" panose="020B0604030504040204" pitchFamily="34" charset="0"/>
                <a:ea typeface="宋体" panose="02010600030101010101" pitchFamily="2" charset="-122"/>
              </a:rPr>
              <a:t>②.</a:t>
            </a:r>
            <a:r>
              <a:rPr lang="zh-CN" altLang="en-US" dirty="0">
                <a:latin typeface="Tahoma" panose="020B0604030504040204" pitchFamily="34" charset="0"/>
                <a:ea typeface="宋体" panose="02010600030101010101" pitchFamily="2" charset="-122"/>
              </a:rPr>
              <a:t>在腐蚀性较强的土壤中，应采取热镀锌等防腐蚀措施或加大截面。</a:t>
            </a:r>
            <a:endParaRPr lang="zh-CN" altLang="en-US" dirty="0">
              <a:latin typeface="Tahoma" panose="020B0604030504040204" pitchFamily="34" charset="0"/>
              <a:ea typeface="宋体" panose="02010600030101010101" pitchFamily="2" charset="-122"/>
            </a:endParaRPr>
          </a:p>
        </p:txBody>
      </p:sp>
      <p:sp>
        <p:nvSpPr>
          <p:cNvPr id="66568" name="矩形 96266"/>
          <p:cNvSpPr/>
          <p:nvPr/>
        </p:nvSpPr>
        <p:spPr>
          <a:xfrm>
            <a:off x="2495550" y="3999071"/>
            <a:ext cx="6268720" cy="366395"/>
          </a:xfrm>
          <a:prstGeom prst="rect">
            <a:avLst/>
          </a:prstGeom>
          <a:noFill/>
          <a:ln w="9525">
            <a:noFill/>
          </a:ln>
        </p:spPr>
        <p:txBody>
          <a:bodyPr wrap="none" anchor="ctr">
            <a:spAutoFit/>
          </a:bodyPr>
          <a:p>
            <a:pPr lvl="0" indent="0"/>
            <a:r>
              <a:rPr lang="en-US" altLang="zh-CN" dirty="0">
                <a:latin typeface="Tahoma" panose="020B0604030504040204" pitchFamily="34" charset="0"/>
                <a:ea typeface="宋体" panose="02010600030101010101" pitchFamily="2" charset="-122"/>
              </a:rPr>
              <a:t>③</a:t>
            </a:r>
            <a:r>
              <a:rPr lang="zh-CN" altLang="en-US" dirty="0">
                <a:latin typeface="Tahoma" panose="020B0604030504040204" pitchFamily="34" charset="0"/>
                <a:ea typeface="宋体" panose="02010600030101010101" pitchFamily="2" charset="-122"/>
              </a:rPr>
              <a:t>垂直接地体的长度为宜</a:t>
            </a:r>
            <a:r>
              <a:rPr lang="en-US" altLang="zh-CN" dirty="0">
                <a:latin typeface="Tahoma" panose="020B0604030504040204" pitchFamily="34" charset="0"/>
                <a:ea typeface="宋体" panose="02010600030101010101" pitchFamily="2" charset="-122"/>
              </a:rPr>
              <a:t>2.5m</a:t>
            </a:r>
            <a:r>
              <a:rPr lang="zh-CN" altLang="en-US" dirty="0">
                <a:latin typeface="Tahoma" panose="020B0604030504040204" pitchFamily="34" charset="0"/>
                <a:ea typeface="宋体" panose="02010600030101010101" pitchFamily="2" charset="-122"/>
              </a:rPr>
              <a:t>，与水平接地体间距为宜</a:t>
            </a:r>
            <a:r>
              <a:rPr lang="en-US" altLang="zh-CN" dirty="0">
                <a:latin typeface="Tahoma" panose="020B0604030504040204" pitchFamily="34" charset="0"/>
                <a:ea typeface="宋体" panose="02010600030101010101" pitchFamily="2" charset="-122"/>
              </a:rPr>
              <a:t>5m</a:t>
            </a:r>
            <a:r>
              <a:rPr lang="zh-CN" altLang="en-US" dirty="0">
                <a:latin typeface="Tahoma" panose="020B0604030504040204" pitchFamily="34" charset="0"/>
                <a:ea typeface="宋体" panose="02010600030101010101" pitchFamily="2" charset="-122"/>
              </a:rPr>
              <a:t>。</a:t>
            </a:r>
            <a:endParaRPr lang="zh-CN" altLang="en-US" dirty="0">
              <a:latin typeface="Tahoma" panose="020B0604030504040204" pitchFamily="34" charset="0"/>
              <a:ea typeface="宋体" panose="02010600030101010101" pitchFamily="2" charset="-122"/>
            </a:endParaRPr>
          </a:p>
        </p:txBody>
      </p:sp>
      <p:sp>
        <p:nvSpPr>
          <p:cNvPr id="66569" name="矩形 96267"/>
          <p:cNvSpPr/>
          <p:nvPr/>
        </p:nvSpPr>
        <p:spPr>
          <a:xfrm>
            <a:off x="2495550" y="4430872"/>
            <a:ext cx="7780655" cy="366395"/>
          </a:xfrm>
          <a:prstGeom prst="rect">
            <a:avLst/>
          </a:prstGeom>
          <a:noFill/>
          <a:ln w="9525">
            <a:noFill/>
          </a:ln>
        </p:spPr>
        <p:txBody>
          <a:bodyPr wrap="none" anchor="ctr">
            <a:spAutoFit/>
          </a:bodyPr>
          <a:p>
            <a:pPr lvl="0" indent="0"/>
            <a:r>
              <a:rPr lang="en-US" altLang="zh-CN" dirty="0">
                <a:latin typeface="Tahoma" panose="020B0604030504040204" pitchFamily="34" charset="0"/>
                <a:ea typeface="宋体" panose="02010600030101010101" pitchFamily="2" charset="-122"/>
              </a:rPr>
              <a:t>④</a:t>
            </a:r>
            <a:r>
              <a:rPr lang="zh-CN" altLang="en-US" dirty="0">
                <a:latin typeface="Tahoma" panose="020B0604030504040204" pitchFamily="34" charset="0"/>
                <a:ea typeface="宋体" panose="02010600030101010101" pitchFamily="2" charset="-122"/>
              </a:rPr>
              <a:t>人工接地体埋在土壤中的埋设深度不应小于</a:t>
            </a:r>
            <a:r>
              <a:rPr lang="en-US" altLang="zh-CN" dirty="0">
                <a:latin typeface="Tahoma" panose="020B0604030504040204" pitchFamily="34" charset="0"/>
                <a:ea typeface="宋体" panose="02010600030101010101" pitchFamily="2" charset="-122"/>
              </a:rPr>
              <a:t>0.5m</a:t>
            </a:r>
            <a:r>
              <a:rPr lang="zh-CN" altLang="en-US" dirty="0">
                <a:latin typeface="Tahoma" panose="020B0604030504040204" pitchFamily="34" charset="0"/>
                <a:ea typeface="宋体" panose="02010600030101010101" pitchFamily="2" charset="-122"/>
              </a:rPr>
              <a:t>接地体应远离由于砖窑、</a:t>
            </a:r>
            <a:endParaRPr lang="zh-CN" altLang="en-US" dirty="0">
              <a:latin typeface="Tahoma" panose="020B0604030504040204" pitchFamily="34" charset="0"/>
              <a:ea typeface="宋体" panose="02010600030101010101" pitchFamily="2" charset="-122"/>
            </a:endParaRPr>
          </a:p>
        </p:txBody>
      </p:sp>
      <p:sp>
        <p:nvSpPr>
          <p:cNvPr id="66570" name="矩形 96268"/>
          <p:cNvSpPr/>
          <p:nvPr/>
        </p:nvSpPr>
        <p:spPr>
          <a:xfrm>
            <a:off x="1992313" y="4791075"/>
            <a:ext cx="5212080" cy="365760"/>
          </a:xfrm>
          <a:prstGeom prst="rect">
            <a:avLst/>
          </a:prstGeom>
          <a:noFill/>
          <a:ln w="9525">
            <a:noFill/>
          </a:ln>
        </p:spPr>
        <p:txBody>
          <a:bodyPr wrap="none" anchor="t">
            <a:spAutoFit/>
          </a:bodyPr>
          <a:p>
            <a:pPr lvl="0" indent="0"/>
            <a:r>
              <a:rPr lang="zh-CN" altLang="en-US" dirty="0">
                <a:latin typeface="Tahoma" panose="020B0604030504040204" pitchFamily="34" charset="0"/>
                <a:ea typeface="宋体" panose="02010600030101010101" pitchFamily="2" charset="-122"/>
              </a:rPr>
              <a:t>烟道、供暖管道等高温影响使电阻率升高的地方。</a:t>
            </a:r>
            <a:endParaRPr lang="zh-CN" altLang="en-US" dirty="0">
              <a:latin typeface="Tahoma" panose="020B0604030504040204" pitchFamily="34" charset="0"/>
              <a:ea typeface="宋体" panose="02010600030101010101" pitchFamily="2" charset="-122"/>
            </a:endParaRPr>
          </a:p>
        </p:txBody>
      </p:sp>
      <p:sp>
        <p:nvSpPr>
          <p:cNvPr id="66571" name="矩形 96269"/>
          <p:cNvSpPr/>
          <p:nvPr/>
        </p:nvSpPr>
        <p:spPr>
          <a:xfrm>
            <a:off x="2520950" y="5150009"/>
            <a:ext cx="6741160" cy="366395"/>
          </a:xfrm>
          <a:prstGeom prst="rect">
            <a:avLst/>
          </a:prstGeom>
          <a:noFill/>
          <a:ln w="9525">
            <a:noFill/>
          </a:ln>
        </p:spPr>
        <p:txBody>
          <a:bodyPr wrap="none" anchor="ctr">
            <a:spAutoFit/>
          </a:bodyPr>
          <a:p>
            <a:pPr lvl="0" indent="0"/>
            <a:r>
              <a:rPr lang="en-US" altLang="zh-CN" dirty="0">
                <a:latin typeface="Tahoma" panose="020B0604030504040204" pitchFamily="34" charset="0"/>
                <a:ea typeface="宋体" panose="02010600030101010101" pitchFamily="2" charset="-122"/>
              </a:rPr>
              <a:t>⑤.</a:t>
            </a:r>
            <a:r>
              <a:rPr lang="zh-CN" altLang="en-US" dirty="0">
                <a:latin typeface="Tahoma" panose="020B0604030504040204" pitchFamily="34" charset="0"/>
                <a:ea typeface="宋体" panose="02010600030101010101" pitchFamily="2" charset="-122"/>
              </a:rPr>
              <a:t>防直击雷的人工接地体距建筑物出入口或人行道不应小于</a:t>
            </a:r>
            <a:r>
              <a:rPr lang="en-US" altLang="zh-CN" dirty="0">
                <a:latin typeface="Tahoma" panose="020B0604030504040204" pitchFamily="34" charset="0"/>
                <a:ea typeface="宋体" panose="02010600030101010101" pitchFamily="2" charset="-122"/>
              </a:rPr>
              <a:t>3m</a:t>
            </a:r>
            <a:r>
              <a:rPr lang="zh-CN" altLang="en-US" dirty="0">
                <a:latin typeface="Tahoma" panose="020B0604030504040204" pitchFamily="34" charset="0"/>
                <a:ea typeface="宋体" panose="02010600030101010101" pitchFamily="2" charset="-122"/>
              </a:rPr>
              <a:t>。</a:t>
            </a:r>
            <a:endParaRPr lang="zh-CN" altLang="en-US" dirty="0">
              <a:latin typeface="Tahoma" panose="020B0604030504040204" pitchFamily="34" charset="0"/>
              <a:ea typeface="宋体" panose="02010600030101010101" pitchFamily="2" charset="-122"/>
            </a:endParaRPr>
          </a:p>
        </p:txBody>
      </p:sp>
    </p:spTree>
  </p:cSld>
  <p:clrMapOvr>
    <a:masterClrMapping/>
  </p:clrMapOvr>
  <p:transition spd="med">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77240" y="1331595"/>
            <a:ext cx="10515600" cy="1325563"/>
          </a:xfrm>
        </p:spPr>
        <p:txBody>
          <a:bodyPr>
            <a:normAutofit fontScale="90000"/>
          </a:bodyPr>
          <a:p>
            <a:r>
              <a:rPr lang="zh-CN" altLang="en-US">
                <a:latin typeface="黑体" panose="02010609060101010101" charset="-122"/>
                <a:ea typeface="黑体" panose="02010609060101010101" charset="-122"/>
                <a:sym typeface="+mn-ea"/>
              </a:rPr>
              <a:t>六、相关建筑知识介绍</a:t>
            </a:r>
            <a:br>
              <a:rPr lang="zh-CN" altLang="en-US">
                <a:latin typeface="黑体" panose="02010609060101010101" charset="-122"/>
                <a:ea typeface="黑体" panose="02010609060101010101" charset="-122"/>
                <a:sym typeface="+mn-ea"/>
              </a:rPr>
            </a:br>
            <a:br>
              <a:rPr lang="zh-CN" altLang="en-US"/>
            </a:br>
            <a:endParaRPr lang="zh-CN"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标题 10241"/>
          <p:cNvSpPr>
            <a:spLocks noGrp="1"/>
          </p:cNvSpPr>
          <p:nvPr>
            <p:ph type="title"/>
          </p:nvPr>
        </p:nvSpPr>
        <p:spPr/>
        <p:txBody>
          <a:bodyPr anchor="ctr" anchorCtr="1"/>
          <a:p>
            <a:r>
              <a:rPr lang="zh-CN" altLang="en-US" dirty="0">
                <a:latin typeface="黑体" panose="02010609060101010101" charset="-122"/>
                <a:ea typeface="黑体" panose="02010609060101010101" charset="-122"/>
              </a:rPr>
              <a:t>第一章、建筑物基础的基本知识</a:t>
            </a:r>
            <a:endParaRPr lang="zh-CN" altLang="en-US" dirty="0">
              <a:latin typeface="黑体" panose="02010609060101010101" charset="-122"/>
              <a:ea typeface="黑体" panose="02010609060101010101" charset="-122"/>
            </a:endParaRPr>
          </a:p>
        </p:txBody>
      </p:sp>
      <p:sp>
        <p:nvSpPr>
          <p:cNvPr id="10243" name="文本占位符 10242"/>
          <p:cNvSpPr>
            <a:spLocks noGrp="1"/>
          </p:cNvSpPr>
          <p:nvPr>
            <p:ph type="body" idx="1"/>
          </p:nvPr>
        </p:nvSpPr>
        <p:spPr/>
        <p:txBody>
          <a:bodyPr/>
          <a:p>
            <a:pPr>
              <a:buNone/>
            </a:pPr>
            <a:r>
              <a:rPr lang="zh-CN" altLang="en-US" dirty="0">
                <a:latin typeface="黑体" panose="02010609060101010101" charset="-122"/>
                <a:ea typeface="黑体" panose="02010609060101010101" charset="-122"/>
              </a:rPr>
              <a:t>基础：建筑物与土层直接接触的沉重构件称　　　　　　　　　　　　　　　　　</a:t>
            </a:r>
            <a:endParaRPr lang="zh-CN" altLang="en-US" dirty="0">
              <a:latin typeface="黑体" panose="02010609060101010101" charset="-122"/>
              <a:ea typeface="黑体" panose="02010609060101010101" charset="-122"/>
            </a:endParaRPr>
          </a:p>
          <a:p>
            <a:pPr>
              <a:buNone/>
            </a:pPr>
            <a:r>
              <a:rPr lang="zh-CN" altLang="en-US" dirty="0">
                <a:latin typeface="黑体" panose="02010609060101010101" charset="-122"/>
                <a:ea typeface="黑体" panose="02010609060101010101" charset="-122"/>
              </a:rPr>
              <a:t>　　　为基础。</a:t>
            </a:r>
            <a:endParaRPr lang="zh-CN" altLang="en-US" dirty="0">
              <a:latin typeface="黑体" panose="02010609060101010101" charset="-122"/>
              <a:ea typeface="黑体" panose="02010609060101010101" charset="-122"/>
            </a:endParaRPr>
          </a:p>
          <a:p>
            <a:pPr>
              <a:buNone/>
            </a:pPr>
            <a:r>
              <a:rPr lang="zh-CN" altLang="en-US" dirty="0">
                <a:latin typeface="黑体" panose="02010609060101010101" charset="-122"/>
                <a:ea typeface="黑体" panose="02010609060101010101" charset="-122"/>
              </a:rPr>
              <a:t>地基：支撑建筑物重量的土层称为地基。</a:t>
            </a:r>
            <a:endParaRPr lang="zh-CN" altLang="en-US" dirty="0">
              <a:latin typeface="黑体" panose="02010609060101010101" charset="-122"/>
              <a:ea typeface="黑体" panose="02010609060101010101" charset="-122"/>
            </a:endParaRPr>
          </a:p>
          <a:p>
            <a:pPr>
              <a:buNone/>
            </a:pPr>
            <a:endParaRPr lang="zh-CN" altLang="en-US" dirty="0">
              <a:latin typeface="黑体" panose="02010609060101010101" charset="-122"/>
              <a:ea typeface="黑体" panose="02010609060101010101" charset="-122"/>
            </a:endParaRPr>
          </a:p>
          <a:p>
            <a:pPr>
              <a:buNone/>
            </a:pPr>
            <a:r>
              <a:rPr lang="zh-CN" altLang="en-US" dirty="0">
                <a:latin typeface="黑体" panose="02010609060101010101" charset="-122"/>
                <a:ea typeface="黑体" panose="02010609060101010101" charset="-122"/>
              </a:rPr>
              <a:t>作用：基础承受着建筑物的全部荷载并传给</a:t>
            </a:r>
            <a:endParaRPr lang="zh-CN" altLang="en-US" dirty="0">
              <a:latin typeface="黑体" panose="02010609060101010101" charset="-122"/>
              <a:ea typeface="黑体" panose="02010609060101010101" charset="-122"/>
            </a:endParaRPr>
          </a:p>
          <a:p>
            <a:pPr>
              <a:buNone/>
            </a:pPr>
            <a:r>
              <a:rPr lang="zh-CN" altLang="en-US" dirty="0">
                <a:latin typeface="黑体" panose="02010609060101010101" charset="-122"/>
                <a:ea typeface="黑体" panose="02010609060101010101" charset="-122"/>
              </a:rPr>
              <a:t>　　　地基。</a:t>
            </a:r>
            <a:endParaRPr lang="zh-CN" altLang="en-US" dirty="0">
              <a:latin typeface="黑体" panose="02010609060101010101" charset="-122"/>
              <a:ea typeface="黑体" panose="02010609060101010101" charset="-122"/>
            </a:endParaRPr>
          </a:p>
        </p:txBody>
      </p:sp>
    </p:spTree>
  </p:cSld>
  <p:clrMapOvr>
    <a:masterClrMapping/>
  </p:clrMapOvr>
  <p:transition spd="med">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标题 11265"/>
          <p:cNvSpPr>
            <a:spLocks noGrp="1"/>
          </p:cNvSpPr>
          <p:nvPr>
            <p:ph type="title"/>
          </p:nvPr>
        </p:nvSpPr>
        <p:spPr/>
        <p:txBody>
          <a:bodyPr anchor="ctr" anchorCtr="1"/>
          <a:p>
            <a:r>
              <a:rPr lang="zh-CN" altLang="en-US" dirty="0">
                <a:latin typeface="黑体" panose="02010609060101010101" charset="-122"/>
                <a:ea typeface="黑体" panose="02010609060101010101" charset="-122"/>
              </a:rPr>
              <a:t>基础的类型</a:t>
            </a:r>
            <a:endParaRPr lang="zh-CN" altLang="en-US" dirty="0">
              <a:latin typeface="黑体" panose="02010609060101010101" charset="-122"/>
              <a:ea typeface="黑体" panose="02010609060101010101" charset="-122"/>
            </a:endParaRPr>
          </a:p>
        </p:txBody>
      </p:sp>
      <p:sp>
        <p:nvSpPr>
          <p:cNvPr id="11267" name="文本占位符 11266"/>
          <p:cNvSpPr>
            <a:spLocks noGrp="1"/>
          </p:cNvSpPr>
          <p:nvPr>
            <p:ph type="body" idx="1"/>
          </p:nvPr>
        </p:nvSpPr>
        <p:spPr/>
        <p:txBody>
          <a:bodyPr/>
          <a:p>
            <a:pPr>
              <a:lnSpc>
                <a:spcPct val="110000"/>
              </a:lnSpc>
              <a:buNone/>
            </a:pPr>
            <a:r>
              <a:rPr lang="zh-CN" altLang="en-US" dirty="0">
                <a:latin typeface="黑体" panose="02010609060101010101" charset="-122"/>
                <a:ea typeface="黑体" panose="02010609060101010101" charset="-122"/>
              </a:rPr>
              <a:t>一、按受力特点和所用材料来分</a:t>
            </a:r>
            <a:endParaRPr lang="zh-CN" altLang="en-US" dirty="0">
              <a:latin typeface="黑体" panose="02010609060101010101" charset="-122"/>
              <a:ea typeface="黑体" panose="02010609060101010101" charset="-122"/>
            </a:endParaRPr>
          </a:p>
          <a:p>
            <a:pPr>
              <a:lnSpc>
                <a:spcPct val="110000"/>
              </a:lnSpc>
              <a:buNone/>
            </a:pPr>
            <a:r>
              <a:rPr lang="en-US" altLang="zh-CN" dirty="0">
                <a:latin typeface="黑体" panose="02010609060101010101" charset="-122"/>
                <a:ea typeface="黑体" panose="02010609060101010101" charset="-122"/>
              </a:rPr>
              <a:t>1</a:t>
            </a:r>
            <a:r>
              <a:rPr lang="zh-CN" altLang="en-US" dirty="0">
                <a:latin typeface="黑体" panose="02010609060101010101" charset="-122"/>
                <a:ea typeface="黑体" panose="02010609060101010101" charset="-122"/>
              </a:rPr>
              <a:t>、刚性基础：受</a:t>
            </a:r>
            <a:r>
              <a:rPr lang="zh-CN" altLang="en-US" dirty="0">
                <a:solidFill>
                  <a:srgbClr val="FF3300"/>
                </a:solidFill>
                <a:latin typeface="黑体" panose="02010609060101010101" charset="-122"/>
                <a:ea typeface="黑体" panose="02010609060101010101" charset="-122"/>
              </a:rPr>
              <a:t>刚性角</a:t>
            </a:r>
            <a:r>
              <a:rPr lang="zh-CN" altLang="en-US" dirty="0">
                <a:latin typeface="黑体" panose="02010609060101010101" charset="-122"/>
                <a:ea typeface="黑体" panose="02010609060101010101" charset="-122"/>
              </a:rPr>
              <a:t>限制的基础称为刚性</a:t>
            </a:r>
            <a:endParaRPr lang="zh-CN" altLang="en-US" dirty="0">
              <a:latin typeface="黑体" panose="02010609060101010101" charset="-122"/>
              <a:ea typeface="黑体" panose="02010609060101010101" charset="-122"/>
            </a:endParaRPr>
          </a:p>
          <a:p>
            <a:pPr>
              <a:lnSpc>
                <a:spcPct val="110000"/>
              </a:lnSpc>
              <a:buNone/>
            </a:pPr>
            <a:r>
              <a:rPr lang="zh-CN" altLang="en-US" dirty="0">
                <a:latin typeface="黑体" panose="02010609060101010101" charset="-122"/>
                <a:ea typeface="黑体" panose="02010609060101010101" charset="-122"/>
              </a:rPr>
              <a:t>基础。</a:t>
            </a:r>
            <a:endParaRPr lang="zh-CN" altLang="en-US" dirty="0">
              <a:latin typeface="黑体" panose="02010609060101010101" charset="-122"/>
              <a:ea typeface="黑体" panose="02010609060101010101" charset="-122"/>
            </a:endParaRPr>
          </a:p>
          <a:p>
            <a:pPr>
              <a:lnSpc>
                <a:spcPct val="110000"/>
              </a:lnSpc>
              <a:buNone/>
            </a:pPr>
            <a:r>
              <a:rPr lang="zh-CN" altLang="en-US" dirty="0">
                <a:latin typeface="黑体" panose="02010609060101010101" charset="-122"/>
                <a:ea typeface="黑体" panose="02010609060101010101" charset="-122"/>
              </a:rPr>
              <a:t>材料：使用砖、石、混凝土等抗压强度高而</a:t>
            </a:r>
            <a:endParaRPr lang="zh-CN" altLang="en-US" dirty="0">
              <a:latin typeface="黑体" panose="02010609060101010101" charset="-122"/>
              <a:ea typeface="黑体" panose="02010609060101010101" charset="-122"/>
            </a:endParaRPr>
          </a:p>
          <a:p>
            <a:pPr>
              <a:lnSpc>
                <a:spcPct val="110000"/>
              </a:lnSpc>
              <a:buNone/>
            </a:pPr>
            <a:r>
              <a:rPr lang="zh-CN" altLang="en-US" dirty="0">
                <a:latin typeface="黑体" panose="02010609060101010101" charset="-122"/>
                <a:ea typeface="黑体" panose="02010609060101010101" charset="-122"/>
              </a:rPr>
              <a:t>抗拉、抗弯强度低的材料。</a:t>
            </a:r>
            <a:endParaRPr lang="zh-CN" altLang="en-US" dirty="0">
              <a:latin typeface="黑体" panose="02010609060101010101" charset="-122"/>
              <a:ea typeface="黑体" panose="02010609060101010101" charset="-122"/>
            </a:endParaRPr>
          </a:p>
          <a:p>
            <a:pPr>
              <a:lnSpc>
                <a:spcPct val="110000"/>
              </a:lnSpc>
              <a:buNone/>
            </a:pPr>
            <a:r>
              <a:rPr lang="en-US" altLang="zh-CN" dirty="0">
                <a:latin typeface="黑体" panose="02010609060101010101" charset="-122"/>
                <a:ea typeface="黑体" panose="02010609060101010101" charset="-122"/>
              </a:rPr>
              <a:t>2</a:t>
            </a:r>
            <a:r>
              <a:rPr lang="zh-CN" altLang="en-US" dirty="0">
                <a:latin typeface="黑体" panose="02010609060101010101" charset="-122"/>
                <a:ea typeface="黑体" panose="02010609060101010101" charset="-122"/>
              </a:rPr>
              <a:t>、非刚性基础：基地宽度不受刚性角的限制。基础底部配钢筋以承受拉力。</a:t>
            </a:r>
            <a:endParaRPr lang="zh-CN" altLang="en-US" dirty="0">
              <a:latin typeface="黑体" panose="02010609060101010101" charset="-122"/>
              <a:ea typeface="黑体" panose="02010609060101010101" charset="-122"/>
            </a:endParaRPr>
          </a:p>
        </p:txBody>
      </p:sp>
    </p:spTree>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latin typeface="黑体" panose="02010609060101010101" charset="-122"/>
                <a:ea typeface="黑体" panose="02010609060101010101" charset="-122"/>
                <a:sym typeface="+mn-ea"/>
              </a:rPr>
              <a:t>二、防雷检测的内容</a:t>
            </a:r>
            <a:endParaRPr lang="zh-CN" altLang="en-US">
              <a:latin typeface="黑体" panose="02010609060101010101" charset="-122"/>
              <a:ea typeface="黑体" panose="02010609060101010101" charset="-122"/>
            </a:endParaRPr>
          </a:p>
        </p:txBody>
      </p:sp>
      <p:sp>
        <p:nvSpPr>
          <p:cNvPr id="3" name="内容占位符 2"/>
          <p:cNvSpPr>
            <a:spLocks noGrp="1"/>
          </p:cNvSpPr>
          <p:nvPr>
            <p:ph idx="1"/>
          </p:nvPr>
        </p:nvSpPr>
        <p:spPr/>
        <p:txBody>
          <a:bodyPr/>
          <a:p>
            <a:pPr>
              <a:lnSpc>
                <a:spcPct val="110000"/>
              </a:lnSpc>
            </a:pPr>
            <a:r>
              <a:rPr lang="en-US" altLang="zh-CN">
                <a:latin typeface="黑体" panose="02010609060101010101" charset="-122"/>
                <a:ea typeface="黑体" panose="02010609060101010101" charset="-122"/>
              </a:rPr>
              <a:t>2</a:t>
            </a:r>
            <a:r>
              <a:rPr lang="zh-CN" altLang="en-US">
                <a:latin typeface="黑体" panose="02010609060101010101" charset="-122"/>
                <a:ea typeface="黑体" panose="02010609060101010101" charset="-122"/>
              </a:rPr>
              <a:t>、常规年检</a:t>
            </a:r>
            <a:endParaRPr lang="zh-CN" altLang="en-US">
              <a:latin typeface="黑体" panose="02010609060101010101" charset="-122"/>
              <a:ea typeface="黑体" panose="02010609060101010101" charset="-122"/>
            </a:endParaRPr>
          </a:p>
          <a:p>
            <a:pPr>
              <a:lnSpc>
                <a:spcPct val="110000"/>
              </a:lnSpc>
            </a:pPr>
            <a:r>
              <a:rPr lang="en-US" altLang="zh-CN">
                <a:latin typeface="黑体" panose="02010609060101010101" charset="-122"/>
                <a:ea typeface="黑体" panose="02010609060101010101" charset="-122"/>
              </a:rPr>
              <a:t>2.1</a:t>
            </a:r>
            <a:r>
              <a:rPr lang="zh-CN" altLang="zh-CN">
                <a:latin typeface="黑体" panose="02010609060101010101" charset="-122"/>
                <a:ea typeface="黑体" panose="02010609060101010101" charset="-122"/>
              </a:rPr>
              <a:t>接地电阻测试。</a:t>
            </a:r>
            <a:endParaRPr lang="zh-CN" altLang="zh-CN">
              <a:latin typeface="黑体" panose="02010609060101010101" charset="-122"/>
              <a:ea typeface="黑体" panose="02010609060101010101" charset="-122"/>
            </a:endParaRPr>
          </a:p>
          <a:p>
            <a:pPr>
              <a:lnSpc>
                <a:spcPct val="110000"/>
              </a:lnSpc>
            </a:pPr>
            <a:r>
              <a:rPr lang="en-US" altLang="zh-CN">
                <a:latin typeface="黑体" panose="02010609060101010101" charset="-122"/>
                <a:ea typeface="黑体" panose="02010609060101010101" charset="-122"/>
              </a:rPr>
              <a:t>2.2</a:t>
            </a:r>
            <a:r>
              <a:rPr lang="zh-CN" altLang="en-US">
                <a:latin typeface="黑体" panose="02010609060101010101" charset="-122"/>
                <a:ea typeface="黑体" panose="02010609060101010101" charset="-122"/>
              </a:rPr>
              <a:t>引下线外观检查（机械损伤、腐蚀情况）。</a:t>
            </a:r>
            <a:endParaRPr lang="zh-CN" altLang="en-US">
              <a:latin typeface="黑体" panose="02010609060101010101" charset="-122"/>
              <a:ea typeface="黑体" panose="02010609060101010101" charset="-122"/>
            </a:endParaRPr>
          </a:p>
          <a:p>
            <a:pPr>
              <a:lnSpc>
                <a:spcPct val="110000"/>
              </a:lnSpc>
            </a:pPr>
            <a:r>
              <a:rPr lang="en-US" altLang="zh-CN">
                <a:latin typeface="黑体" panose="02010609060101010101" charset="-122"/>
                <a:ea typeface="黑体" panose="02010609060101010101" charset="-122"/>
              </a:rPr>
              <a:t>2.3</a:t>
            </a:r>
            <a:r>
              <a:rPr lang="zh-CN" altLang="en-US">
                <a:latin typeface="黑体" panose="02010609060101010101" charset="-122"/>
                <a:ea typeface="黑体" panose="02010609060101010101" charset="-122"/>
              </a:rPr>
              <a:t>接闪器</a:t>
            </a:r>
            <a:r>
              <a:rPr lang="zh-CN" altLang="en-US">
                <a:latin typeface="黑体" panose="02010609060101010101" charset="-122"/>
                <a:ea typeface="黑体" panose="02010609060101010101" charset="-122"/>
                <a:sym typeface="+mn-ea"/>
              </a:rPr>
              <a:t>外观检查（机械损伤、腐蚀情况、屋面突出金属物等电位连接情况）。</a:t>
            </a:r>
            <a:endParaRPr lang="zh-CN" altLang="en-US">
              <a:latin typeface="黑体" panose="02010609060101010101" charset="-122"/>
              <a:ea typeface="黑体" panose="02010609060101010101" charset="-122"/>
              <a:sym typeface="+mn-ea"/>
            </a:endParaRPr>
          </a:p>
          <a:p>
            <a:pPr>
              <a:lnSpc>
                <a:spcPct val="110000"/>
              </a:lnSpc>
            </a:pPr>
            <a:r>
              <a:rPr lang="en-US" altLang="zh-CN">
                <a:latin typeface="黑体" panose="02010609060101010101" charset="-122"/>
                <a:ea typeface="黑体" panose="02010609060101010101" charset="-122"/>
              </a:rPr>
              <a:t>2.4SPD</a:t>
            </a:r>
            <a:r>
              <a:rPr lang="zh-CN" altLang="en-US">
                <a:latin typeface="黑体" panose="02010609060101010101" charset="-122"/>
                <a:ea typeface="黑体" panose="02010609060101010101" charset="-122"/>
              </a:rPr>
              <a:t>检测（失效情况、漏电流变化情况）。</a:t>
            </a:r>
            <a:endParaRPr lang="zh-CN" altLang="en-US">
              <a:latin typeface="黑体" panose="02010609060101010101" charset="-122"/>
              <a:ea typeface="黑体" panose="02010609060101010101" charset="-122"/>
            </a:endParaRPr>
          </a:p>
          <a:p>
            <a:pPr>
              <a:lnSpc>
                <a:spcPct val="110000"/>
              </a:lnSpc>
            </a:pPr>
            <a:r>
              <a:rPr lang="en-US" altLang="zh-CN">
                <a:latin typeface="黑体" panose="02010609060101010101" charset="-122"/>
                <a:ea typeface="黑体" panose="02010609060101010101" charset="-122"/>
              </a:rPr>
              <a:t>2.5</a:t>
            </a:r>
            <a:r>
              <a:rPr lang="zh-CN" altLang="en-US">
                <a:latin typeface="黑体" panose="02010609060101010101" charset="-122"/>
                <a:ea typeface="黑体" panose="02010609060101010101" charset="-122"/>
              </a:rPr>
              <a:t>影响防雷效果的外部环境变化情况评估。</a:t>
            </a:r>
            <a:endParaRPr lang="zh-CN" altLang="en-US">
              <a:latin typeface="黑体" panose="02010609060101010101" charset="-122"/>
              <a:ea typeface="黑体" panose="02010609060101010101"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8" name="文本占位符 12297"/>
          <p:cNvSpPr>
            <a:spLocks noGrp="1"/>
          </p:cNvSpPr>
          <p:nvPr>
            <p:ph type="body" idx="1"/>
          </p:nvPr>
        </p:nvSpPr>
        <p:spPr>
          <a:xfrm>
            <a:off x="1992313" y="692150"/>
            <a:ext cx="8229600" cy="5616575"/>
          </a:xfrm>
        </p:spPr>
        <p:txBody>
          <a:bodyPr/>
          <a:p>
            <a:pPr>
              <a:lnSpc>
                <a:spcPct val="110000"/>
              </a:lnSpc>
              <a:buNone/>
            </a:pPr>
            <a:r>
              <a:rPr lang="zh-CN" altLang="en-US" dirty="0">
                <a:latin typeface="黑体" panose="02010609060101010101" charset="-122"/>
                <a:ea typeface="黑体" panose="02010609060101010101" charset="-122"/>
              </a:rPr>
              <a:t>二、按构造形式来分</a:t>
            </a:r>
            <a:endParaRPr lang="zh-CN" altLang="en-US" dirty="0">
              <a:latin typeface="黑体" panose="02010609060101010101" charset="-122"/>
              <a:ea typeface="黑体" panose="02010609060101010101" charset="-122"/>
            </a:endParaRPr>
          </a:p>
          <a:p>
            <a:pPr>
              <a:lnSpc>
                <a:spcPct val="110000"/>
              </a:lnSpc>
              <a:buNone/>
            </a:pPr>
            <a:r>
              <a:rPr lang="en-US" altLang="zh-CN" dirty="0">
                <a:latin typeface="黑体" panose="02010609060101010101" charset="-122"/>
                <a:ea typeface="黑体" panose="02010609060101010101" charset="-122"/>
              </a:rPr>
              <a:t>1</a:t>
            </a:r>
            <a:r>
              <a:rPr lang="zh-CN" altLang="en-US" dirty="0">
                <a:latin typeface="黑体" panose="02010609060101010101" charset="-122"/>
                <a:ea typeface="黑体" panose="02010609060101010101" charset="-122"/>
              </a:rPr>
              <a:t>、条形基础：当建筑采用砖、石墙承重时，基础沿墙身设置，形成长条状，称为条形基础或带形基础。</a:t>
            </a:r>
            <a:endParaRPr lang="zh-CN" altLang="en-US" dirty="0">
              <a:latin typeface="黑体" panose="02010609060101010101" charset="-122"/>
              <a:ea typeface="黑体" panose="02010609060101010101" charset="-122"/>
            </a:endParaRPr>
          </a:p>
        </p:txBody>
      </p:sp>
      <p:pic>
        <p:nvPicPr>
          <p:cNvPr id="12299" name="图片 12298" descr="条形基础"/>
          <p:cNvPicPr>
            <a:picLocks noChangeAspect="1"/>
          </p:cNvPicPr>
          <p:nvPr/>
        </p:nvPicPr>
        <p:blipFill>
          <a:blip r:embed="rId1"/>
          <a:stretch>
            <a:fillRect/>
          </a:stretch>
        </p:blipFill>
        <p:spPr>
          <a:xfrm>
            <a:off x="4295775" y="2951163"/>
            <a:ext cx="6121400" cy="3502025"/>
          </a:xfrm>
          <a:prstGeom prst="rect">
            <a:avLst/>
          </a:prstGeom>
          <a:noFill/>
          <a:ln w="9525">
            <a:noFill/>
          </a:ln>
        </p:spPr>
      </p:pic>
    </p:spTree>
  </p:cSld>
  <p:clrMapOvr>
    <a:masterClrMapping/>
  </p:clrMapOvr>
  <p:transition spd="med">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1" name="文本占位符 17410"/>
          <p:cNvSpPr>
            <a:spLocks noGrp="1"/>
          </p:cNvSpPr>
          <p:nvPr>
            <p:ph type="body" idx="1"/>
          </p:nvPr>
        </p:nvSpPr>
        <p:spPr>
          <a:xfrm>
            <a:off x="1981200" y="1412875"/>
            <a:ext cx="8229600" cy="4713288"/>
          </a:xfrm>
        </p:spPr>
        <p:txBody>
          <a:bodyPr/>
          <a:p>
            <a:pPr>
              <a:lnSpc>
                <a:spcPct val="110000"/>
              </a:lnSpc>
              <a:buNone/>
            </a:pPr>
            <a:r>
              <a:rPr lang="en-US" altLang="zh-CN" dirty="0">
                <a:latin typeface="黑体" panose="02010609060101010101" charset="-122"/>
                <a:ea typeface="黑体" panose="02010609060101010101" charset="-122"/>
              </a:rPr>
              <a:t>     </a:t>
            </a:r>
            <a:r>
              <a:rPr lang="zh-CN" altLang="en-US" dirty="0">
                <a:latin typeface="黑体" panose="02010609060101010101" charset="-122"/>
                <a:ea typeface="黑体" panose="02010609060101010101" charset="-122"/>
              </a:rPr>
              <a:t>当建筑物采用框架结构承重时，基础平面通常做成独立的方形或矩形等形式，这种基础称为单独基础或独立基础。</a:t>
            </a:r>
            <a:endParaRPr lang="en-US" altLang="zh-CN" dirty="0">
              <a:latin typeface="黑体" panose="02010609060101010101" charset="-122"/>
              <a:ea typeface="黑体" panose="02010609060101010101" charset="-122"/>
            </a:endParaRPr>
          </a:p>
          <a:p>
            <a:pPr>
              <a:lnSpc>
                <a:spcPct val="110000"/>
              </a:lnSpc>
              <a:buNone/>
            </a:pPr>
            <a:endParaRPr lang="zh-CN" altLang="en-US" dirty="0">
              <a:latin typeface="黑体" panose="02010609060101010101" charset="-122"/>
              <a:ea typeface="黑体" panose="02010609060101010101" charset="-122"/>
            </a:endParaRPr>
          </a:p>
        </p:txBody>
      </p:sp>
      <p:pic>
        <p:nvPicPr>
          <p:cNvPr id="17412" name="图片 17411" descr="独立基础"/>
          <p:cNvPicPr>
            <a:picLocks noChangeAspect="1"/>
          </p:cNvPicPr>
          <p:nvPr/>
        </p:nvPicPr>
        <p:blipFill>
          <a:blip r:embed="rId1"/>
          <a:stretch>
            <a:fillRect/>
          </a:stretch>
        </p:blipFill>
        <p:spPr>
          <a:xfrm>
            <a:off x="6566535" y="2675255"/>
            <a:ext cx="5400675" cy="4032250"/>
          </a:xfrm>
          <a:prstGeom prst="rect">
            <a:avLst/>
          </a:prstGeom>
          <a:noFill/>
          <a:ln w="9525">
            <a:noFill/>
          </a:ln>
        </p:spPr>
      </p:pic>
      <p:sp>
        <p:nvSpPr>
          <p:cNvPr id="17413" name="标题 17412"/>
          <p:cNvSpPr>
            <a:spLocks noGrp="1"/>
          </p:cNvSpPr>
          <p:nvPr>
            <p:ph type="title"/>
          </p:nvPr>
        </p:nvSpPr>
        <p:spPr>
          <a:xfrm>
            <a:off x="753110" y="86995"/>
            <a:ext cx="10515600" cy="1325563"/>
          </a:xfrm>
        </p:spPr>
        <p:txBody>
          <a:bodyPr anchor="ctr" anchorCtr="1"/>
          <a:p>
            <a:r>
              <a:rPr lang="en-US" altLang="zh-CN" dirty="0">
                <a:latin typeface="黑体" panose="02010609060101010101" charset="-122"/>
                <a:ea typeface="黑体" panose="02010609060101010101" charset="-122"/>
              </a:rPr>
              <a:t>2</a:t>
            </a:r>
            <a:r>
              <a:rPr lang="zh-CN" altLang="en-US" dirty="0">
                <a:latin typeface="黑体" panose="02010609060101010101" charset="-122"/>
                <a:ea typeface="黑体" panose="02010609060101010101" charset="-122"/>
              </a:rPr>
              <a:t>、单独基础、独立基础</a:t>
            </a:r>
            <a:endParaRPr lang="zh-CN" altLang="en-US" dirty="0">
              <a:latin typeface="黑体" panose="02010609060101010101" charset="-122"/>
              <a:ea typeface="黑体" panose="02010609060101010101" charset="-122"/>
            </a:endParaRPr>
          </a:p>
        </p:txBody>
      </p:sp>
    </p:spTree>
  </p:cSld>
  <p:clrMapOvr>
    <a:masterClrMapping/>
  </p:clrMapOvr>
  <p:transition spd="med">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5" name="文本占位符 18434"/>
          <p:cNvSpPr>
            <a:spLocks noGrp="1"/>
          </p:cNvSpPr>
          <p:nvPr>
            <p:ph type="body" idx="1"/>
          </p:nvPr>
        </p:nvSpPr>
        <p:spPr>
          <a:xfrm>
            <a:off x="1981200" y="836613"/>
            <a:ext cx="8229600" cy="5289550"/>
          </a:xfrm>
        </p:spPr>
        <p:txBody>
          <a:bodyPr/>
          <a:p>
            <a:pPr>
              <a:buNone/>
            </a:pPr>
            <a:r>
              <a:rPr lang="en-US" altLang="zh-CN" dirty="0">
                <a:latin typeface="黑体" panose="02010609060101010101" charset="-122"/>
                <a:ea typeface="黑体" panose="02010609060101010101" charset="-122"/>
              </a:rPr>
              <a:t>     </a:t>
            </a:r>
            <a:r>
              <a:rPr lang="zh-CN" altLang="en-US" dirty="0">
                <a:latin typeface="黑体" panose="02010609060101010101" charset="-122"/>
                <a:ea typeface="黑体" panose="02010609060101010101" charset="-122"/>
              </a:rPr>
              <a:t>按照基础构造工艺的不同，独立基础有柱下独立基础和杯形独立基础</a:t>
            </a:r>
            <a:endParaRPr lang="zh-CN" altLang="en-US" dirty="0">
              <a:latin typeface="黑体" panose="02010609060101010101" charset="-122"/>
              <a:ea typeface="黑体" panose="02010609060101010101" charset="-122"/>
            </a:endParaRPr>
          </a:p>
          <a:p>
            <a:pPr>
              <a:buNone/>
            </a:pPr>
            <a:endParaRPr lang="zh-CN" altLang="en-US" dirty="0">
              <a:latin typeface="黑体" panose="02010609060101010101" charset="-122"/>
              <a:ea typeface="黑体" panose="02010609060101010101" charset="-122"/>
            </a:endParaRPr>
          </a:p>
        </p:txBody>
      </p:sp>
      <p:pic>
        <p:nvPicPr>
          <p:cNvPr id="18436" name="图片 18435" descr="杯形基础"/>
          <p:cNvPicPr>
            <a:picLocks noChangeAspect="1"/>
          </p:cNvPicPr>
          <p:nvPr/>
        </p:nvPicPr>
        <p:blipFill>
          <a:blip r:embed="rId1"/>
          <a:stretch>
            <a:fillRect/>
          </a:stretch>
        </p:blipFill>
        <p:spPr>
          <a:xfrm>
            <a:off x="3359150" y="2133600"/>
            <a:ext cx="5473700" cy="4103688"/>
          </a:xfrm>
          <a:prstGeom prst="rect">
            <a:avLst/>
          </a:prstGeom>
          <a:noFill/>
          <a:ln w="9525">
            <a:noFill/>
          </a:ln>
        </p:spPr>
      </p:pic>
    </p:spTree>
  </p:cSld>
  <p:clrMapOvr>
    <a:masterClrMapping/>
  </p:clrMapOvr>
  <p:transition spd="med">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9" name="文本占位符 19458"/>
          <p:cNvSpPr>
            <a:spLocks noGrp="1"/>
          </p:cNvSpPr>
          <p:nvPr>
            <p:ph type="body" idx="1"/>
          </p:nvPr>
        </p:nvSpPr>
        <p:spPr>
          <a:xfrm>
            <a:off x="1981200" y="188913"/>
            <a:ext cx="8229600" cy="5937250"/>
          </a:xfrm>
        </p:spPr>
        <p:txBody>
          <a:bodyPr/>
          <a:p>
            <a:pPr>
              <a:lnSpc>
                <a:spcPct val="110000"/>
              </a:lnSpc>
              <a:buNone/>
            </a:pPr>
            <a:r>
              <a:rPr lang="en-US" altLang="zh-CN" dirty="0">
                <a:latin typeface="黑体" panose="02010609060101010101" charset="-122"/>
                <a:ea typeface="黑体" panose="02010609060101010101" charset="-122"/>
              </a:rPr>
              <a:t>3</a:t>
            </a:r>
            <a:r>
              <a:rPr lang="zh-CN" altLang="en-US" dirty="0">
                <a:latin typeface="黑体" panose="02010609060101010101" charset="-122"/>
                <a:ea typeface="黑体" panose="02010609060101010101" charset="-122"/>
              </a:rPr>
              <a:t>、井格基础：当建筑条件较差时，为了提高建筑物的整体性，防止柱子之间产生不均匀沉降，常将独立基础沿纵、横方向联结起来，称为十字交叉的井格基础。</a:t>
            </a:r>
            <a:endParaRPr lang="zh-CN" altLang="en-US" dirty="0">
              <a:latin typeface="黑体" panose="02010609060101010101" charset="-122"/>
              <a:ea typeface="黑体" panose="02010609060101010101" charset="-122"/>
            </a:endParaRPr>
          </a:p>
        </p:txBody>
      </p:sp>
      <p:pic>
        <p:nvPicPr>
          <p:cNvPr id="19460" name="图片 19459" descr="CIMG0633"/>
          <p:cNvPicPr>
            <a:picLocks noChangeAspect="1"/>
          </p:cNvPicPr>
          <p:nvPr/>
        </p:nvPicPr>
        <p:blipFill>
          <a:blip r:embed="rId1"/>
          <a:stretch>
            <a:fillRect/>
          </a:stretch>
        </p:blipFill>
        <p:spPr>
          <a:xfrm>
            <a:off x="2279650" y="2349500"/>
            <a:ext cx="7812088" cy="4159250"/>
          </a:xfrm>
          <a:prstGeom prst="rect">
            <a:avLst/>
          </a:prstGeom>
          <a:noFill/>
          <a:ln w="9525">
            <a:noFill/>
          </a:ln>
        </p:spPr>
      </p:pic>
    </p:spTree>
  </p:cSld>
  <p:clrMapOvr>
    <a:masterClrMapping/>
  </p:clrMapOvr>
  <p:transition spd="med">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3" name="文本占位符 20482"/>
          <p:cNvSpPr>
            <a:spLocks noGrp="1"/>
          </p:cNvSpPr>
          <p:nvPr>
            <p:ph type="body" idx="1"/>
          </p:nvPr>
        </p:nvSpPr>
        <p:spPr>
          <a:xfrm>
            <a:off x="1981200" y="1484313"/>
            <a:ext cx="8229600" cy="4641850"/>
          </a:xfrm>
        </p:spPr>
        <p:txBody>
          <a:bodyPr/>
          <a:p>
            <a:pPr>
              <a:buNone/>
            </a:pPr>
            <a:endParaRPr lang="en-US" altLang="zh-CN" dirty="0"/>
          </a:p>
          <a:p>
            <a:pPr>
              <a:lnSpc>
                <a:spcPct val="130000"/>
              </a:lnSpc>
              <a:buNone/>
            </a:pPr>
            <a:r>
              <a:rPr lang="zh-CN" altLang="en-US" dirty="0"/>
              <a:t>　        </a:t>
            </a:r>
            <a:r>
              <a:rPr lang="zh-CN" altLang="en-US" dirty="0">
                <a:latin typeface="黑体" panose="02010609060101010101" charset="-122"/>
                <a:ea typeface="黑体" panose="02010609060101010101" charset="-122"/>
              </a:rPr>
              <a:t>当建筑物上部荷载大，而地基承载力软弱时，常将柱下基础连成一片，即在地基上浇筑整体的钢筋混凝土板，称为片筏（筏式、筏板）基础。</a:t>
            </a:r>
            <a:endParaRPr lang="zh-CN" altLang="en-US" dirty="0">
              <a:latin typeface="黑体" panose="02010609060101010101" charset="-122"/>
              <a:ea typeface="黑体" panose="02010609060101010101" charset="-122"/>
            </a:endParaRPr>
          </a:p>
        </p:txBody>
      </p:sp>
      <p:sp>
        <p:nvSpPr>
          <p:cNvPr id="20484" name="标题 20483"/>
          <p:cNvSpPr>
            <a:spLocks noGrp="1"/>
          </p:cNvSpPr>
          <p:nvPr>
            <p:ph type="title"/>
          </p:nvPr>
        </p:nvSpPr>
        <p:spPr/>
        <p:txBody>
          <a:bodyPr anchor="ctr" anchorCtr="1"/>
          <a:p>
            <a:r>
              <a:rPr lang="en-US" altLang="zh-CN" dirty="0">
                <a:latin typeface="黑体" panose="02010609060101010101" charset="-122"/>
                <a:ea typeface="黑体" panose="02010609060101010101" charset="-122"/>
              </a:rPr>
              <a:t>4</a:t>
            </a:r>
            <a:r>
              <a:rPr lang="zh-CN" altLang="en-US" dirty="0">
                <a:latin typeface="黑体" panose="02010609060101010101" charset="-122"/>
                <a:ea typeface="黑体" panose="02010609060101010101" charset="-122"/>
              </a:rPr>
              <a:t>、片筏基础</a:t>
            </a:r>
            <a:endParaRPr lang="zh-CN" altLang="en-US" dirty="0">
              <a:latin typeface="黑体" panose="02010609060101010101" charset="-122"/>
              <a:ea typeface="黑体" panose="02010609060101010101" charset="-122"/>
            </a:endParaRPr>
          </a:p>
        </p:txBody>
      </p:sp>
    </p:spTree>
  </p:cSld>
  <p:clrMapOvr>
    <a:masterClrMapping/>
  </p:clrMapOvr>
  <p:transition spd="med">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10" name="标题 21509"/>
          <p:cNvSpPr>
            <a:spLocks noGrp="1"/>
          </p:cNvSpPr>
          <p:nvPr>
            <p:ph type="title"/>
          </p:nvPr>
        </p:nvSpPr>
        <p:spPr/>
        <p:txBody>
          <a:bodyPr anchor="ctr" anchorCtr="1"/>
          <a:p>
            <a:r>
              <a:rPr lang="zh-CN" altLang="en-US" dirty="0">
                <a:latin typeface="黑体" panose="02010609060101010101" charset="-122"/>
                <a:ea typeface="黑体" panose="02010609060101010101" charset="-122"/>
              </a:rPr>
              <a:t>筏板基础</a:t>
            </a:r>
            <a:r>
              <a:rPr lang="en-US" altLang="zh-CN" dirty="0">
                <a:latin typeface="黑体" panose="02010609060101010101" charset="-122"/>
                <a:ea typeface="黑体" panose="02010609060101010101" charset="-122"/>
              </a:rPr>
              <a:t>1</a:t>
            </a:r>
            <a:r>
              <a:rPr lang="zh-CN" altLang="en-US" dirty="0">
                <a:latin typeface="黑体" panose="02010609060101010101" charset="-122"/>
                <a:ea typeface="黑体" panose="02010609060101010101" charset="-122"/>
              </a:rPr>
              <a:t>－绑扎底板钢筋</a:t>
            </a:r>
            <a:endParaRPr lang="zh-CN" altLang="en-US" dirty="0">
              <a:latin typeface="黑体" panose="02010609060101010101" charset="-122"/>
              <a:ea typeface="黑体" panose="02010609060101010101" charset="-122"/>
            </a:endParaRPr>
          </a:p>
        </p:txBody>
      </p:sp>
      <p:pic>
        <p:nvPicPr>
          <p:cNvPr id="21509" name="内容占位符 21508" descr="筏板基础一"/>
          <p:cNvPicPr>
            <a:picLocks noChangeAspect="1"/>
          </p:cNvPicPr>
          <p:nvPr>
            <p:ph idx="1"/>
          </p:nvPr>
        </p:nvPicPr>
        <p:blipFill>
          <a:blip r:embed="rId1"/>
          <a:stretch>
            <a:fillRect/>
          </a:stretch>
        </p:blipFill>
        <p:spPr>
          <a:xfrm>
            <a:off x="2208213" y="1412875"/>
            <a:ext cx="7920037" cy="4968875"/>
          </a:xfrm>
        </p:spPr>
      </p:pic>
    </p:spTree>
  </p:cSld>
  <p:clrMapOvr>
    <a:masterClrMapping/>
  </p:clrMapOvr>
  <p:transition spd="med">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80" name="标题 24579"/>
          <p:cNvSpPr>
            <a:spLocks noGrp="1"/>
          </p:cNvSpPr>
          <p:nvPr>
            <p:ph type="title"/>
          </p:nvPr>
        </p:nvSpPr>
        <p:spPr/>
        <p:txBody>
          <a:bodyPr anchor="ctr" anchorCtr="1"/>
          <a:p>
            <a:r>
              <a:rPr lang="zh-CN" altLang="en-US" dirty="0">
                <a:latin typeface="黑体" panose="02010609060101010101" charset="-122"/>
                <a:ea typeface="黑体" panose="02010609060101010101" charset="-122"/>
              </a:rPr>
              <a:t>筏板基础</a:t>
            </a:r>
            <a:r>
              <a:rPr lang="en-US" altLang="zh-CN" dirty="0">
                <a:latin typeface="黑体" panose="02010609060101010101" charset="-122"/>
                <a:ea typeface="黑体" panose="02010609060101010101" charset="-122"/>
              </a:rPr>
              <a:t>2</a:t>
            </a:r>
            <a:r>
              <a:rPr lang="zh-CN" altLang="en-US" dirty="0">
                <a:latin typeface="黑体" panose="02010609060101010101" charset="-122"/>
                <a:ea typeface="黑体" panose="02010609060101010101" charset="-122"/>
              </a:rPr>
              <a:t>－绑扎柱钢筋</a:t>
            </a:r>
            <a:endParaRPr lang="zh-CN" altLang="en-US" dirty="0">
              <a:latin typeface="黑体" panose="02010609060101010101" charset="-122"/>
              <a:ea typeface="黑体" panose="02010609060101010101" charset="-122"/>
            </a:endParaRPr>
          </a:p>
        </p:txBody>
      </p:sp>
      <p:pic>
        <p:nvPicPr>
          <p:cNvPr id="24582" name="内容占位符 24581" descr="筏板基础二"/>
          <p:cNvPicPr>
            <a:picLocks noChangeAspect="1"/>
          </p:cNvPicPr>
          <p:nvPr>
            <p:ph idx="1"/>
          </p:nvPr>
        </p:nvPicPr>
        <p:blipFill>
          <a:blip r:embed="rId1"/>
          <a:stretch>
            <a:fillRect/>
          </a:stretch>
        </p:blipFill>
        <p:spPr>
          <a:xfrm>
            <a:off x="2063750" y="1600200"/>
            <a:ext cx="8135938" cy="4997450"/>
          </a:xfrm>
        </p:spPr>
      </p:pic>
    </p:spTree>
  </p:cSld>
  <p:clrMapOvr>
    <a:masterClrMapping/>
  </p:clrMapOvr>
  <p:transition spd="med">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8" name="标题 26627"/>
          <p:cNvSpPr>
            <a:spLocks noGrp="1"/>
          </p:cNvSpPr>
          <p:nvPr>
            <p:ph type="title"/>
          </p:nvPr>
        </p:nvSpPr>
        <p:spPr/>
        <p:txBody>
          <a:bodyPr anchor="ctr" anchorCtr="1"/>
          <a:p>
            <a:r>
              <a:rPr lang="zh-CN" altLang="en-US" dirty="0">
                <a:latin typeface="黑体" panose="02010609060101010101" charset="-122"/>
                <a:ea typeface="黑体" panose="02010609060101010101" charset="-122"/>
              </a:rPr>
              <a:t>筏板基础</a:t>
            </a:r>
            <a:r>
              <a:rPr lang="en-US" altLang="zh-CN" dirty="0">
                <a:latin typeface="黑体" panose="02010609060101010101" charset="-122"/>
                <a:ea typeface="黑体" panose="02010609060101010101" charset="-122"/>
              </a:rPr>
              <a:t>3</a:t>
            </a:r>
            <a:r>
              <a:rPr lang="zh-CN" altLang="en-US" dirty="0">
                <a:latin typeface="黑体" panose="02010609060101010101" charset="-122"/>
                <a:ea typeface="黑体" panose="02010609060101010101" charset="-122"/>
              </a:rPr>
              <a:t>－支模</a:t>
            </a:r>
            <a:endParaRPr lang="zh-CN" altLang="en-US" dirty="0">
              <a:latin typeface="黑体" panose="02010609060101010101" charset="-122"/>
              <a:ea typeface="黑体" panose="02010609060101010101" charset="-122"/>
            </a:endParaRPr>
          </a:p>
        </p:txBody>
      </p:sp>
      <p:pic>
        <p:nvPicPr>
          <p:cNvPr id="26630" name="内容占位符 26629" descr="筏板基础四"/>
          <p:cNvPicPr>
            <a:picLocks noChangeAspect="1"/>
          </p:cNvPicPr>
          <p:nvPr>
            <p:ph idx="1"/>
          </p:nvPr>
        </p:nvPicPr>
        <p:blipFill>
          <a:blip r:embed="rId1"/>
          <a:stretch>
            <a:fillRect/>
          </a:stretch>
        </p:blipFill>
        <p:spPr>
          <a:xfrm>
            <a:off x="1992313" y="1484313"/>
            <a:ext cx="8351837" cy="5184775"/>
          </a:xfrm>
        </p:spPr>
      </p:pic>
    </p:spTree>
  </p:cSld>
  <p:clrMapOvr>
    <a:masterClrMapping/>
  </p:clrMapOvr>
  <p:transition spd="med">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6" name="标题 28675"/>
          <p:cNvSpPr>
            <a:spLocks noGrp="1"/>
          </p:cNvSpPr>
          <p:nvPr>
            <p:ph type="title"/>
          </p:nvPr>
        </p:nvSpPr>
        <p:spPr/>
        <p:txBody>
          <a:bodyPr anchor="ctr" anchorCtr="1"/>
          <a:p>
            <a:r>
              <a:rPr lang="zh-CN" altLang="en-US" dirty="0">
                <a:latin typeface="黑体" panose="02010609060101010101" charset="-122"/>
                <a:ea typeface="黑体" panose="02010609060101010101" charset="-122"/>
              </a:rPr>
              <a:t>筏板基础</a:t>
            </a:r>
            <a:r>
              <a:rPr lang="en-US" altLang="zh-CN" dirty="0">
                <a:latin typeface="黑体" panose="02010609060101010101" charset="-122"/>
                <a:ea typeface="黑体" panose="02010609060101010101" charset="-122"/>
              </a:rPr>
              <a:t>4</a:t>
            </a:r>
            <a:r>
              <a:rPr lang="zh-CN" altLang="en-US" dirty="0">
                <a:latin typeface="黑体" panose="02010609060101010101" charset="-122"/>
                <a:ea typeface="黑体" panose="02010609060101010101" charset="-122"/>
              </a:rPr>
              <a:t>－浇筑</a:t>
            </a:r>
            <a:endParaRPr lang="zh-CN" altLang="en-US" dirty="0">
              <a:latin typeface="黑体" panose="02010609060101010101" charset="-122"/>
              <a:ea typeface="黑体" panose="02010609060101010101" charset="-122"/>
            </a:endParaRPr>
          </a:p>
        </p:txBody>
      </p:sp>
      <p:pic>
        <p:nvPicPr>
          <p:cNvPr id="28678" name="内容占位符 28677" descr="筏板基础五"/>
          <p:cNvPicPr>
            <a:picLocks noChangeAspect="1"/>
          </p:cNvPicPr>
          <p:nvPr>
            <p:ph idx="1"/>
          </p:nvPr>
        </p:nvPicPr>
        <p:blipFill>
          <a:blip r:embed="rId1"/>
          <a:stretch>
            <a:fillRect/>
          </a:stretch>
        </p:blipFill>
        <p:spPr>
          <a:xfrm>
            <a:off x="2135188" y="1484313"/>
            <a:ext cx="7993062" cy="5040312"/>
          </a:xfrm>
        </p:spPr>
      </p:pic>
    </p:spTree>
  </p:cSld>
  <p:clrMapOvr>
    <a:masterClrMapping/>
  </p:clrMapOvr>
  <p:transition spd="med">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标题 30721"/>
          <p:cNvSpPr>
            <a:spLocks noGrp="1"/>
          </p:cNvSpPr>
          <p:nvPr>
            <p:ph type="title"/>
          </p:nvPr>
        </p:nvSpPr>
        <p:spPr/>
        <p:txBody>
          <a:bodyPr anchor="ctr" anchorCtr="1"/>
          <a:p>
            <a:r>
              <a:rPr lang="en-US" altLang="zh-CN" dirty="0">
                <a:latin typeface="黑体" panose="02010609060101010101" charset="-122"/>
                <a:ea typeface="黑体" panose="02010609060101010101" charset="-122"/>
              </a:rPr>
              <a:t>5</a:t>
            </a:r>
            <a:r>
              <a:rPr lang="zh-CN" altLang="en-US" dirty="0">
                <a:latin typeface="黑体" panose="02010609060101010101" charset="-122"/>
                <a:ea typeface="黑体" panose="02010609060101010101" charset="-122"/>
              </a:rPr>
              <a:t>、桩基础</a:t>
            </a:r>
            <a:endParaRPr lang="zh-CN" altLang="en-US" dirty="0">
              <a:latin typeface="黑体" panose="02010609060101010101" charset="-122"/>
              <a:ea typeface="黑体" panose="02010609060101010101" charset="-122"/>
            </a:endParaRPr>
          </a:p>
        </p:txBody>
      </p:sp>
      <p:sp>
        <p:nvSpPr>
          <p:cNvPr id="30723" name="文本占位符 30722"/>
          <p:cNvSpPr>
            <a:spLocks noGrp="1"/>
          </p:cNvSpPr>
          <p:nvPr>
            <p:ph type="body" idx="1"/>
          </p:nvPr>
        </p:nvSpPr>
        <p:spPr/>
        <p:txBody>
          <a:bodyPr/>
          <a:p>
            <a:pPr>
              <a:lnSpc>
                <a:spcPct val="140000"/>
              </a:lnSpc>
              <a:buNone/>
            </a:pPr>
            <a:r>
              <a:rPr lang="zh-CN" altLang="en-US" dirty="0"/>
              <a:t>　       </a:t>
            </a:r>
            <a:r>
              <a:rPr lang="zh-CN" altLang="en-US" dirty="0">
                <a:latin typeface="黑体" panose="02010609060101010101" charset="-122"/>
                <a:ea typeface="黑体" panose="02010609060101010101" charset="-122"/>
              </a:rPr>
              <a:t>当建筑物荷载很大或当地基环境不良时，或土壤的持力深度很大时，采用桩基础，即将建筑物的荷载通过桩传递到持力土壤层。</a:t>
            </a:r>
            <a:endParaRPr lang="zh-CN" altLang="en-US" dirty="0">
              <a:latin typeface="黑体" panose="02010609060101010101" charset="-122"/>
              <a:ea typeface="黑体" panose="02010609060101010101" charset="-122"/>
            </a:endParaRPr>
          </a:p>
          <a:p>
            <a:pPr>
              <a:lnSpc>
                <a:spcPct val="140000"/>
              </a:lnSpc>
              <a:buNone/>
            </a:pPr>
            <a:r>
              <a:rPr lang="zh-CN" altLang="en-US" dirty="0">
                <a:latin typeface="黑体" panose="02010609060101010101" charset="-122"/>
                <a:ea typeface="黑体" panose="02010609060101010101" charset="-122"/>
              </a:rPr>
              <a:t>　根据桩的不同，可分为钢桩基础、预制桩基础、灌注桩基础等。</a:t>
            </a:r>
            <a:endParaRPr lang="zh-CN" altLang="en-US" dirty="0">
              <a:latin typeface="黑体" panose="02010609060101010101" charset="-122"/>
              <a:ea typeface="黑体" panose="02010609060101010101" charset="-122"/>
            </a:endParaRPr>
          </a:p>
          <a:p>
            <a:pPr>
              <a:lnSpc>
                <a:spcPct val="140000"/>
              </a:lnSpc>
              <a:buNone/>
            </a:pPr>
            <a:r>
              <a:rPr lang="zh-CN" altLang="en-US" dirty="0">
                <a:latin typeface="黑体" panose="02010609060101010101" charset="-122"/>
                <a:ea typeface="黑体" panose="02010609060101010101" charset="-122"/>
              </a:rPr>
              <a:t>　根据施工工艺的不同，可分为机械桩基础、人工挖空桩基础。</a:t>
            </a:r>
            <a:endParaRPr lang="zh-CN" altLang="en-US" dirty="0">
              <a:latin typeface="黑体" panose="02010609060101010101" charset="-122"/>
              <a:ea typeface="黑体" panose="02010609060101010101" charset="-122"/>
            </a:endParaRPr>
          </a:p>
        </p:txBody>
      </p:sp>
    </p:spTree>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latin typeface="黑体" panose="02010609060101010101" charset="-122"/>
                <a:ea typeface="黑体" panose="02010609060101010101" charset="-122"/>
                <a:sym typeface="+mn-ea"/>
              </a:rPr>
              <a:t>三、检测工作流程</a:t>
            </a:r>
            <a:br>
              <a:rPr lang="zh-CN" altLang="en-US">
                <a:latin typeface="黑体" panose="02010609060101010101" charset="-122"/>
                <a:ea typeface="黑体" panose="02010609060101010101" charset="-122"/>
              </a:rPr>
            </a:br>
            <a:endParaRPr lang="zh-CN" altLang="en-US">
              <a:latin typeface="黑体" panose="02010609060101010101" charset="-122"/>
              <a:ea typeface="黑体" panose="02010609060101010101" charset="-122"/>
            </a:endParaRPr>
          </a:p>
        </p:txBody>
      </p:sp>
      <p:sp>
        <p:nvSpPr>
          <p:cNvPr id="3" name="内容占位符 2"/>
          <p:cNvSpPr>
            <a:spLocks noGrp="1"/>
          </p:cNvSpPr>
          <p:nvPr>
            <p:ph idx="1"/>
          </p:nvPr>
        </p:nvSpPr>
        <p:spPr/>
        <p:txBody>
          <a:bodyPr/>
          <a:p>
            <a:r>
              <a:rPr lang="en-US" altLang="zh-CN">
                <a:latin typeface="黑体" panose="02010609060101010101" charset="-122"/>
                <a:ea typeface="黑体" panose="02010609060101010101" charset="-122"/>
              </a:rPr>
              <a:t>1</a:t>
            </a:r>
            <a:r>
              <a:rPr lang="zh-CN" altLang="en-US">
                <a:latin typeface="黑体" panose="02010609060101010101" charset="-122"/>
                <a:ea typeface="黑体" panose="02010609060101010101" charset="-122"/>
              </a:rPr>
              <a:t>、</a:t>
            </a:r>
            <a:r>
              <a:rPr lang="zh-CN" altLang="en-US" b="1">
                <a:latin typeface="黑体" panose="02010609060101010101" charset="-122"/>
                <a:ea typeface="黑体" panose="02010609060101010101" charset="-122"/>
                <a:sym typeface="+mn-ea"/>
              </a:rPr>
              <a:t>防雷装置施工跟踪检测流程</a:t>
            </a:r>
            <a:endParaRPr lang="zh-CN" altLang="en-US" b="1">
              <a:latin typeface="黑体" panose="02010609060101010101" charset="-122"/>
              <a:ea typeface="黑体" panose="02010609060101010101" charset="-122"/>
              <a:sym typeface="+mn-ea"/>
            </a:endParaRPr>
          </a:p>
          <a:p>
            <a:endParaRPr lang="zh-CN" altLang="en-US" b="1">
              <a:latin typeface="黑体" panose="02010609060101010101" charset="-122"/>
              <a:ea typeface="黑体" panose="02010609060101010101" charset="-122"/>
              <a:sym typeface="+mn-ea"/>
            </a:endParaRPr>
          </a:p>
          <a:p>
            <a:endParaRPr lang="zh-CN" altLang="en-US" b="1">
              <a:latin typeface="黑体" panose="02010609060101010101" charset="-122"/>
              <a:ea typeface="黑体" panose="02010609060101010101" charset="-122"/>
              <a:sym typeface="+mn-ea"/>
            </a:endParaRPr>
          </a:p>
          <a:p>
            <a:r>
              <a:rPr lang="en-US" altLang="zh-CN">
                <a:latin typeface="黑体" panose="02010609060101010101" charset="-122"/>
                <a:ea typeface="黑体" panose="02010609060101010101" charset="-122"/>
              </a:rPr>
              <a:t>2</a:t>
            </a:r>
            <a:r>
              <a:rPr lang="zh-CN" altLang="en-US">
                <a:latin typeface="黑体" panose="02010609060101010101" charset="-122"/>
                <a:ea typeface="黑体" panose="02010609060101010101" charset="-122"/>
              </a:rPr>
              <a:t>、</a:t>
            </a:r>
            <a:r>
              <a:rPr lang="zh-CN" altLang="en-US" b="1">
                <a:latin typeface="黑体" panose="02010609060101010101" charset="-122"/>
                <a:ea typeface="黑体" panose="02010609060101010101" charset="-122"/>
                <a:sym typeface="+mn-ea"/>
              </a:rPr>
              <a:t>防雷装置定期检测流程</a:t>
            </a:r>
            <a:endParaRPr lang="zh-CN" altLang="en-US">
              <a:latin typeface="黑体" panose="02010609060101010101" charset="-122"/>
              <a:ea typeface="黑体" panose="02010609060101010101" charset="-122"/>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8" name="标题 31747"/>
          <p:cNvSpPr>
            <a:spLocks noGrp="1"/>
          </p:cNvSpPr>
          <p:nvPr>
            <p:ph type="title"/>
          </p:nvPr>
        </p:nvSpPr>
        <p:spPr/>
        <p:txBody>
          <a:bodyPr anchor="ctr" anchorCtr="1"/>
          <a:p>
            <a:r>
              <a:rPr lang="zh-CN" altLang="en-US" dirty="0">
                <a:latin typeface="黑体" panose="02010609060101010101" charset="-122"/>
                <a:ea typeface="黑体" panose="02010609060101010101" charset="-122"/>
              </a:rPr>
              <a:t>以人工挖空灌注桩为例</a:t>
            </a:r>
            <a:r>
              <a:rPr lang="en-US" altLang="zh-CN" dirty="0">
                <a:latin typeface="黑体" panose="02010609060101010101" charset="-122"/>
                <a:ea typeface="黑体" panose="02010609060101010101" charset="-122"/>
              </a:rPr>
              <a:t>1</a:t>
            </a:r>
            <a:r>
              <a:rPr lang="zh-CN" altLang="en-US" dirty="0">
                <a:latin typeface="黑体" panose="02010609060101010101" charset="-122"/>
                <a:ea typeface="黑体" panose="02010609060101010101" charset="-122"/>
              </a:rPr>
              <a:t>、挖空</a:t>
            </a:r>
            <a:endParaRPr lang="zh-CN" altLang="en-US" dirty="0">
              <a:latin typeface="黑体" panose="02010609060101010101" charset="-122"/>
              <a:ea typeface="黑体" panose="02010609060101010101" charset="-122"/>
            </a:endParaRPr>
          </a:p>
        </p:txBody>
      </p:sp>
      <p:pic>
        <p:nvPicPr>
          <p:cNvPr id="31752" name="内容占位符 31751" descr="CIMG0631"/>
          <p:cNvPicPr>
            <a:picLocks noChangeAspect="1"/>
          </p:cNvPicPr>
          <p:nvPr>
            <p:ph idx="1"/>
          </p:nvPr>
        </p:nvPicPr>
        <p:blipFill>
          <a:blip r:embed="rId1"/>
          <a:stretch>
            <a:fillRect/>
          </a:stretch>
        </p:blipFill>
        <p:spPr>
          <a:xfrm>
            <a:off x="2640013" y="1600200"/>
            <a:ext cx="6840537" cy="4708525"/>
          </a:xfrm>
        </p:spPr>
      </p:pic>
    </p:spTree>
  </p:cSld>
  <p:clrMapOvr>
    <a:masterClrMapping/>
  </p:clrMapOvr>
  <p:transition spd="med">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6" name="标题 33795"/>
          <p:cNvSpPr>
            <a:spLocks noGrp="1"/>
          </p:cNvSpPr>
          <p:nvPr>
            <p:ph type="title"/>
          </p:nvPr>
        </p:nvSpPr>
        <p:spPr/>
        <p:txBody>
          <a:bodyPr anchor="ctr" anchorCtr="1"/>
          <a:p>
            <a:r>
              <a:rPr lang="en-US" altLang="zh-CN" dirty="0">
                <a:latin typeface="黑体" panose="02010609060101010101" charset="-122"/>
                <a:ea typeface="黑体" panose="02010609060101010101" charset="-122"/>
              </a:rPr>
              <a:t>2</a:t>
            </a:r>
            <a:r>
              <a:rPr lang="zh-CN" altLang="en-US" dirty="0">
                <a:latin typeface="黑体" panose="02010609060101010101" charset="-122"/>
                <a:ea typeface="黑体" panose="02010609060101010101" charset="-122"/>
              </a:rPr>
              <a:t>、吊放钢筋笼和浇筑（单桩）</a:t>
            </a:r>
            <a:endParaRPr lang="zh-CN" altLang="en-US" dirty="0">
              <a:latin typeface="黑体" panose="02010609060101010101" charset="-122"/>
              <a:ea typeface="黑体" panose="02010609060101010101" charset="-122"/>
            </a:endParaRPr>
          </a:p>
        </p:txBody>
      </p:sp>
      <p:pic>
        <p:nvPicPr>
          <p:cNvPr id="33798" name="内容占位符 33797" descr="DSCN0490"/>
          <p:cNvPicPr>
            <a:picLocks noChangeAspect="1"/>
          </p:cNvPicPr>
          <p:nvPr>
            <p:ph idx="1"/>
          </p:nvPr>
        </p:nvPicPr>
        <p:blipFill>
          <a:blip r:embed="rId1"/>
          <a:stretch>
            <a:fillRect/>
          </a:stretch>
        </p:blipFill>
        <p:spPr>
          <a:xfrm>
            <a:off x="1992313" y="1341438"/>
            <a:ext cx="3673475" cy="4824412"/>
          </a:xfrm>
        </p:spPr>
      </p:pic>
      <p:pic>
        <p:nvPicPr>
          <p:cNvPr id="33799" name="图片 33798" descr="桩基础二"/>
          <p:cNvPicPr>
            <a:picLocks noChangeAspect="1"/>
          </p:cNvPicPr>
          <p:nvPr/>
        </p:nvPicPr>
        <p:blipFill>
          <a:blip r:embed="rId2"/>
          <a:stretch>
            <a:fillRect/>
          </a:stretch>
        </p:blipFill>
        <p:spPr>
          <a:xfrm>
            <a:off x="6024563" y="1484313"/>
            <a:ext cx="4643437" cy="4525962"/>
          </a:xfrm>
          <a:prstGeom prst="rect">
            <a:avLst/>
          </a:prstGeom>
          <a:noFill/>
          <a:ln w="9525">
            <a:noFill/>
          </a:ln>
        </p:spPr>
      </p:pic>
    </p:spTree>
  </p:cSld>
  <p:clrMapOvr>
    <a:masterClrMapping/>
  </p:clrMapOvr>
  <p:transition spd="med">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4" name="标题 35843"/>
          <p:cNvSpPr>
            <a:spLocks noGrp="1"/>
          </p:cNvSpPr>
          <p:nvPr>
            <p:ph type="title"/>
          </p:nvPr>
        </p:nvSpPr>
        <p:spPr/>
        <p:txBody>
          <a:bodyPr anchor="ctr" anchorCtr="1"/>
          <a:p>
            <a:r>
              <a:rPr lang="en-US" altLang="zh-CN" dirty="0">
                <a:latin typeface="黑体" panose="02010609060101010101" charset="-122"/>
                <a:ea typeface="黑体" panose="02010609060101010101" charset="-122"/>
              </a:rPr>
              <a:t>3</a:t>
            </a:r>
            <a:r>
              <a:rPr lang="zh-CN" altLang="en-US" dirty="0">
                <a:latin typeface="黑体" panose="02010609060101010101" charset="-122"/>
                <a:ea typeface="黑体" panose="02010609060101010101" charset="-122"/>
              </a:rPr>
              <a:t>、多桩联合承台</a:t>
            </a:r>
            <a:endParaRPr lang="zh-CN" altLang="en-US" dirty="0">
              <a:latin typeface="黑体" panose="02010609060101010101" charset="-122"/>
              <a:ea typeface="黑体" panose="02010609060101010101" charset="-122"/>
            </a:endParaRPr>
          </a:p>
        </p:txBody>
      </p:sp>
      <p:pic>
        <p:nvPicPr>
          <p:cNvPr id="35846" name="内容占位符 35845" descr="CIMG1630"/>
          <p:cNvPicPr>
            <a:picLocks noChangeAspect="1"/>
          </p:cNvPicPr>
          <p:nvPr>
            <p:ph idx="1"/>
          </p:nvPr>
        </p:nvPicPr>
        <p:blipFill>
          <a:blip r:embed="rId1"/>
          <a:stretch>
            <a:fillRect/>
          </a:stretch>
        </p:blipFill>
        <p:spPr>
          <a:xfrm>
            <a:off x="2495550" y="1341438"/>
            <a:ext cx="7345363" cy="5111750"/>
          </a:xfrm>
        </p:spPr>
      </p:pic>
    </p:spTree>
  </p:cSld>
  <p:clrMapOvr>
    <a:masterClrMapping/>
  </p:clrMapOvr>
  <p:transition spd="med">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2" name="标题 37891"/>
          <p:cNvSpPr>
            <a:spLocks noGrp="1"/>
          </p:cNvSpPr>
          <p:nvPr>
            <p:ph type="title"/>
          </p:nvPr>
        </p:nvSpPr>
        <p:spPr/>
        <p:txBody>
          <a:bodyPr anchor="ctr" anchorCtr="1"/>
          <a:p>
            <a:r>
              <a:rPr lang="en-US" altLang="zh-CN" dirty="0">
                <a:latin typeface="黑体" panose="02010609060101010101" charset="-122"/>
                <a:ea typeface="黑体" panose="02010609060101010101" charset="-122"/>
              </a:rPr>
              <a:t>4</a:t>
            </a:r>
            <a:r>
              <a:rPr lang="zh-CN" altLang="en-US" dirty="0">
                <a:latin typeface="黑体" panose="02010609060101010101" charset="-122"/>
                <a:ea typeface="黑体" panose="02010609060101010101" charset="-122"/>
              </a:rPr>
              <a:t>、桩、承台、地梁浇筑</a:t>
            </a:r>
            <a:endParaRPr lang="zh-CN" altLang="en-US" dirty="0">
              <a:latin typeface="黑体" panose="02010609060101010101" charset="-122"/>
              <a:ea typeface="黑体" panose="02010609060101010101" charset="-122"/>
            </a:endParaRPr>
          </a:p>
        </p:txBody>
      </p:sp>
      <p:pic>
        <p:nvPicPr>
          <p:cNvPr id="37896" name="内容占位符 37895" descr="桩基础三"/>
          <p:cNvPicPr>
            <a:picLocks noChangeAspect="1"/>
          </p:cNvPicPr>
          <p:nvPr>
            <p:ph idx="1"/>
          </p:nvPr>
        </p:nvPicPr>
        <p:blipFill>
          <a:blip r:embed="rId1"/>
          <a:stretch>
            <a:fillRect/>
          </a:stretch>
        </p:blipFill>
        <p:spPr>
          <a:xfrm>
            <a:off x="2566988" y="1600200"/>
            <a:ext cx="7129462" cy="4924425"/>
          </a:xfrm>
        </p:spPr>
      </p:pic>
    </p:spTree>
  </p:cSld>
  <p:clrMapOvr>
    <a:masterClrMapping/>
  </p:clrMapOvr>
  <p:transition spd="med">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标题 48129"/>
          <p:cNvSpPr>
            <a:spLocks noGrp="1"/>
          </p:cNvSpPr>
          <p:nvPr>
            <p:ph type="title"/>
          </p:nvPr>
        </p:nvSpPr>
        <p:spPr/>
        <p:txBody>
          <a:bodyPr anchor="ctr" anchorCtr="1"/>
          <a:p>
            <a:r>
              <a:rPr lang="en-US" altLang="zh-CN" dirty="0">
                <a:latin typeface="黑体" panose="02010609060101010101" charset="-122"/>
                <a:ea typeface="黑体" panose="02010609060101010101" charset="-122"/>
              </a:rPr>
              <a:t>5</a:t>
            </a:r>
            <a:r>
              <a:rPr lang="zh-CN" altLang="en-US" dirty="0">
                <a:latin typeface="黑体" panose="02010609060101010101" charset="-122"/>
                <a:ea typeface="黑体" panose="02010609060101010101" charset="-122"/>
              </a:rPr>
              <a:t>、箱形基础</a:t>
            </a:r>
            <a:endParaRPr lang="zh-CN" altLang="en-US" dirty="0">
              <a:latin typeface="黑体" panose="02010609060101010101" charset="-122"/>
              <a:ea typeface="黑体" panose="02010609060101010101" charset="-122"/>
            </a:endParaRPr>
          </a:p>
        </p:txBody>
      </p:sp>
      <p:sp>
        <p:nvSpPr>
          <p:cNvPr id="48131" name="文本占位符 48130"/>
          <p:cNvSpPr>
            <a:spLocks noGrp="1"/>
          </p:cNvSpPr>
          <p:nvPr>
            <p:ph type="body" idx="1"/>
          </p:nvPr>
        </p:nvSpPr>
        <p:spPr/>
        <p:txBody>
          <a:bodyPr/>
          <a:p>
            <a:pPr>
              <a:lnSpc>
                <a:spcPct val="170000"/>
              </a:lnSpc>
              <a:buNone/>
            </a:pPr>
            <a:r>
              <a:rPr lang="zh-CN" altLang="en-US" dirty="0"/>
              <a:t>　　　</a:t>
            </a:r>
            <a:r>
              <a:rPr lang="zh-CN" altLang="en-US" dirty="0">
                <a:latin typeface="黑体" panose="02010609060101010101" charset="-122"/>
                <a:ea typeface="黑体" panose="02010609060101010101" charset="-122"/>
              </a:rPr>
              <a:t>随着高层建筑物荷载的加大，基础的埋深也要随之加大，箱形基础是由钢筋混凝土的底板、顶板和若干纵横隔墙组成的，主要特点是刚度大，能抵抗地基的不均匀沉降，其中空的部分作地下室、地下车库、人防等用途。</a:t>
            </a:r>
            <a:endParaRPr lang="zh-CN" altLang="en-US" dirty="0">
              <a:latin typeface="黑体" panose="02010609060101010101" charset="-122"/>
              <a:ea typeface="黑体" panose="02010609060101010101" charset="-122"/>
            </a:endParaRPr>
          </a:p>
        </p:txBody>
      </p:sp>
    </p:spTree>
  </p:cSld>
  <p:clrMapOvr>
    <a:masterClrMapping/>
  </p:clrMapOvr>
  <p:transition spd="med">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9158" name="内容占位符 49157" descr="4974693"/>
          <p:cNvPicPr>
            <a:picLocks noChangeAspect="1"/>
          </p:cNvPicPr>
          <p:nvPr>
            <p:ph idx="1"/>
          </p:nvPr>
        </p:nvPicPr>
        <p:blipFill>
          <a:blip r:embed="rId1"/>
          <a:stretch>
            <a:fillRect/>
          </a:stretch>
        </p:blipFill>
        <p:spPr>
          <a:xfrm>
            <a:off x="1703388" y="188913"/>
            <a:ext cx="4608512" cy="4175125"/>
          </a:xfrm>
        </p:spPr>
      </p:pic>
      <p:pic>
        <p:nvPicPr>
          <p:cNvPr id="49159" name="图片 49158" descr="z+TQzrv5tKG41g==_m1orqUXvecQZ"/>
          <p:cNvPicPr>
            <a:picLocks noChangeAspect="1"/>
          </p:cNvPicPr>
          <p:nvPr/>
        </p:nvPicPr>
        <p:blipFill>
          <a:blip r:embed="rId2"/>
          <a:stretch>
            <a:fillRect/>
          </a:stretch>
        </p:blipFill>
        <p:spPr>
          <a:xfrm>
            <a:off x="5664200" y="3014663"/>
            <a:ext cx="4829175" cy="3622675"/>
          </a:xfrm>
          <a:prstGeom prst="rect">
            <a:avLst/>
          </a:prstGeom>
          <a:noFill/>
          <a:ln w="9525">
            <a:noFill/>
          </a:ln>
        </p:spPr>
      </p:pic>
    </p:spTree>
  </p:cSld>
  <p:clrMapOvr>
    <a:masterClrMapping/>
  </p:clrMapOvr>
  <p:transition spd="med">
    <p:rand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标题 39937"/>
          <p:cNvSpPr>
            <a:spLocks noGrp="1"/>
          </p:cNvSpPr>
          <p:nvPr>
            <p:ph type="title"/>
          </p:nvPr>
        </p:nvSpPr>
        <p:spPr/>
        <p:txBody>
          <a:bodyPr anchor="ctr" anchorCtr="1"/>
          <a:p>
            <a:r>
              <a:rPr lang="zh-CN" altLang="en-US" sz="4000" dirty="0">
                <a:latin typeface="黑体" panose="02010609060101010101" charset="-122"/>
                <a:ea typeface="黑体" panose="02010609060101010101" charset="-122"/>
              </a:rPr>
              <a:t>第二章、利用建筑物基础</a:t>
            </a:r>
            <a:br>
              <a:rPr lang="zh-CN" altLang="en-US" sz="4000" dirty="0">
                <a:latin typeface="黑体" panose="02010609060101010101" charset="-122"/>
                <a:ea typeface="黑体" panose="02010609060101010101" charset="-122"/>
              </a:rPr>
            </a:br>
            <a:r>
              <a:rPr lang="zh-CN" altLang="en-US" sz="4000" dirty="0">
                <a:latin typeface="黑体" panose="02010609060101010101" charset="-122"/>
                <a:ea typeface="黑体" panose="02010609060101010101" charset="-122"/>
              </a:rPr>
              <a:t>做接地的要求</a:t>
            </a:r>
            <a:endParaRPr lang="zh-CN" altLang="en-US" sz="4000" dirty="0">
              <a:latin typeface="黑体" panose="02010609060101010101" charset="-122"/>
              <a:ea typeface="黑体" panose="02010609060101010101" charset="-122"/>
            </a:endParaRPr>
          </a:p>
        </p:txBody>
      </p:sp>
      <p:sp>
        <p:nvSpPr>
          <p:cNvPr id="39939" name="文本占位符 39938"/>
          <p:cNvSpPr>
            <a:spLocks noGrp="1"/>
          </p:cNvSpPr>
          <p:nvPr>
            <p:ph type="body" idx="1"/>
          </p:nvPr>
        </p:nvSpPr>
        <p:spPr/>
        <p:txBody>
          <a:bodyPr>
            <a:normAutofit lnSpcReduction="20000"/>
          </a:bodyPr>
          <a:p>
            <a:pPr>
              <a:lnSpc>
                <a:spcPct val="110000"/>
              </a:lnSpc>
              <a:buNone/>
            </a:pPr>
            <a:r>
              <a:rPr lang="zh-CN" altLang="en-US" dirty="0">
                <a:latin typeface="黑体" panose="02010609060101010101" charset="-122"/>
                <a:ea typeface="黑体" panose="02010609060101010101" charset="-122"/>
              </a:rPr>
              <a:t>一、条形基础</a:t>
            </a:r>
            <a:endParaRPr lang="zh-CN" altLang="en-US" dirty="0">
              <a:latin typeface="黑体" panose="02010609060101010101" charset="-122"/>
              <a:ea typeface="黑体" panose="02010609060101010101" charset="-122"/>
            </a:endParaRPr>
          </a:p>
          <a:p>
            <a:pPr>
              <a:lnSpc>
                <a:spcPct val="110000"/>
              </a:lnSpc>
              <a:buNone/>
            </a:pPr>
            <a:r>
              <a:rPr lang="en-US" altLang="zh-CN" dirty="0">
                <a:latin typeface="黑体" panose="02010609060101010101" charset="-122"/>
                <a:ea typeface="黑体" panose="02010609060101010101" charset="-122"/>
              </a:rPr>
              <a:t>1</a:t>
            </a:r>
            <a:r>
              <a:rPr lang="zh-CN" altLang="en-US" dirty="0">
                <a:latin typeface="黑体" panose="02010609060101010101" charset="-122"/>
                <a:ea typeface="黑体" panose="02010609060101010101" charset="-122"/>
              </a:rPr>
              <a:t>、利用基础梁内两根钢筋，焊接成闭合环。</a:t>
            </a:r>
            <a:endParaRPr lang="zh-CN" altLang="en-US" dirty="0">
              <a:latin typeface="黑体" panose="02010609060101010101" charset="-122"/>
              <a:ea typeface="黑体" panose="02010609060101010101" charset="-122"/>
            </a:endParaRPr>
          </a:p>
          <a:p>
            <a:pPr>
              <a:lnSpc>
                <a:spcPct val="110000"/>
              </a:lnSpc>
              <a:buNone/>
            </a:pPr>
            <a:r>
              <a:rPr lang="en-US" altLang="zh-CN" dirty="0">
                <a:latin typeface="黑体" panose="02010609060101010101" charset="-122"/>
                <a:ea typeface="黑体" panose="02010609060101010101" charset="-122"/>
              </a:rPr>
              <a:t>2</a:t>
            </a:r>
            <a:r>
              <a:rPr lang="zh-CN" altLang="en-US" dirty="0">
                <a:latin typeface="黑体" panose="02010609060101010101" charset="-122"/>
                <a:ea typeface="黑体" panose="02010609060101010101" charset="-122"/>
              </a:rPr>
              <a:t>、所有做引下线的柱筋应与梁内钢筋进行焊</a:t>
            </a:r>
            <a:endParaRPr lang="zh-CN" altLang="en-US" dirty="0">
              <a:latin typeface="黑体" panose="02010609060101010101" charset="-122"/>
              <a:ea typeface="黑体" panose="02010609060101010101" charset="-122"/>
            </a:endParaRPr>
          </a:p>
          <a:p>
            <a:pPr>
              <a:lnSpc>
                <a:spcPct val="110000"/>
              </a:lnSpc>
              <a:buNone/>
            </a:pPr>
            <a:r>
              <a:rPr lang="zh-CN" altLang="en-US" dirty="0">
                <a:latin typeface="黑体" panose="02010609060101010101" charset="-122"/>
                <a:ea typeface="黑体" panose="02010609060101010101" charset="-122"/>
              </a:rPr>
              <a:t>接。</a:t>
            </a:r>
            <a:endParaRPr lang="zh-CN" altLang="en-US" dirty="0">
              <a:latin typeface="黑体" panose="02010609060101010101" charset="-122"/>
              <a:ea typeface="黑体" panose="02010609060101010101" charset="-122"/>
            </a:endParaRPr>
          </a:p>
          <a:p>
            <a:pPr>
              <a:lnSpc>
                <a:spcPct val="110000"/>
              </a:lnSpc>
              <a:buNone/>
            </a:pPr>
            <a:r>
              <a:rPr lang="en-US" altLang="zh-CN" dirty="0">
                <a:latin typeface="黑体" panose="02010609060101010101" charset="-122"/>
                <a:ea typeface="黑体" panose="02010609060101010101" charset="-122"/>
              </a:rPr>
              <a:t>3</a:t>
            </a:r>
            <a:r>
              <a:rPr lang="zh-CN" altLang="en-US" dirty="0">
                <a:latin typeface="黑体" panose="02010609060101010101" charset="-122"/>
                <a:ea typeface="黑体" panose="02010609060101010101" charset="-122"/>
              </a:rPr>
              <a:t>、当焊接面积达不到规范要求时，在建筑物</a:t>
            </a:r>
            <a:endParaRPr lang="zh-CN" altLang="en-US" dirty="0">
              <a:latin typeface="黑体" panose="02010609060101010101" charset="-122"/>
              <a:ea typeface="黑体" panose="02010609060101010101" charset="-122"/>
            </a:endParaRPr>
          </a:p>
          <a:p>
            <a:pPr>
              <a:lnSpc>
                <a:spcPct val="110000"/>
              </a:lnSpc>
              <a:buNone/>
            </a:pPr>
            <a:r>
              <a:rPr lang="zh-CN" altLang="en-US" dirty="0">
                <a:latin typeface="黑体" panose="02010609060101010101" charset="-122"/>
                <a:ea typeface="黑体" panose="02010609060101010101" charset="-122"/>
              </a:rPr>
              <a:t>散水坡外增设人工接地极。</a:t>
            </a:r>
            <a:endParaRPr lang="zh-CN" altLang="en-US" dirty="0">
              <a:latin typeface="黑体" panose="02010609060101010101" charset="-122"/>
              <a:ea typeface="黑体" panose="02010609060101010101" charset="-122"/>
            </a:endParaRPr>
          </a:p>
          <a:p>
            <a:pPr>
              <a:lnSpc>
                <a:spcPct val="110000"/>
              </a:lnSpc>
              <a:buNone/>
            </a:pPr>
            <a:r>
              <a:rPr lang="en-US" altLang="zh-CN" dirty="0">
                <a:latin typeface="黑体" panose="02010609060101010101" charset="-122"/>
                <a:ea typeface="黑体" panose="02010609060101010101" charset="-122"/>
              </a:rPr>
              <a:t>4</a:t>
            </a:r>
            <a:r>
              <a:rPr lang="zh-CN" altLang="en-US" dirty="0">
                <a:latin typeface="黑体" panose="02010609060101010101" charset="-122"/>
                <a:ea typeface="黑体" panose="02010609060101010101" charset="-122"/>
              </a:rPr>
              <a:t>、当条形基础梁定标高不到－</a:t>
            </a:r>
            <a:r>
              <a:rPr lang="en-US" altLang="zh-CN" dirty="0">
                <a:latin typeface="黑体" panose="02010609060101010101" charset="-122"/>
                <a:ea typeface="黑体" panose="02010609060101010101" charset="-122"/>
              </a:rPr>
              <a:t>1</a:t>
            </a:r>
            <a:r>
              <a:rPr lang="zh-CN" altLang="en-US" dirty="0">
                <a:latin typeface="黑体" panose="02010609060101010101" charset="-122"/>
                <a:ea typeface="黑体" panose="02010609060101010101" charset="-122"/>
              </a:rPr>
              <a:t>ｍ时，应增</a:t>
            </a:r>
            <a:endParaRPr lang="zh-CN" altLang="en-US" dirty="0">
              <a:latin typeface="黑体" panose="02010609060101010101" charset="-122"/>
              <a:ea typeface="黑体" panose="02010609060101010101" charset="-122"/>
            </a:endParaRPr>
          </a:p>
          <a:p>
            <a:pPr>
              <a:lnSpc>
                <a:spcPct val="110000"/>
              </a:lnSpc>
              <a:buNone/>
            </a:pPr>
            <a:r>
              <a:rPr lang="zh-CN" altLang="en-US" dirty="0">
                <a:latin typeface="黑体" panose="02010609060101010101" charset="-122"/>
                <a:ea typeface="黑体" panose="02010609060101010101" charset="-122"/>
              </a:rPr>
              <a:t>加人工接地极。</a:t>
            </a:r>
            <a:endParaRPr lang="zh-CN" altLang="en-US" dirty="0">
              <a:latin typeface="黑体" panose="02010609060101010101" charset="-122"/>
              <a:ea typeface="黑体" panose="02010609060101010101" charset="-122"/>
            </a:endParaRPr>
          </a:p>
        </p:txBody>
      </p:sp>
    </p:spTree>
  </p:cSld>
  <p:clrMapOvr>
    <a:masterClrMapping/>
  </p:clrMapOvr>
  <p:transition spd="med">
    <p:rand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7" name="文本占位符 40966"/>
          <p:cNvSpPr>
            <a:spLocks noGrp="1"/>
          </p:cNvSpPr>
          <p:nvPr>
            <p:ph type="body" idx="1"/>
          </p:nvPr>
        </p:nvSpPr>
        <p:spPr>
          <a:xfrm>
            <a:off x="1981200" y="404813"/>
            <a:ext cx="8229600" cy="5721350"/>
          </a:xfrm>
        </p:spPr>
        <p:txBody>
          <a:bodyPr/>
          <a:p>
            <a:pPr>
              <a:lnSpc>
                <a:spcPct val="100000"/>
              </a:lnSpc>
              <a:buNone/>
            </a:pPr>
            <a:r>
              <a:rPr lang="zh-CN" altLang="en-US" dirty="0">
                <a:latin typeface="黑体" panose="02010609060101010101" charset="-122"/>
                <a:ea typeface="黑体" panose="02010609060101010101" charset="-122"/>
              </a:rPr>
              <a:t>二、独立基础（三个层面联结）</a:t>
            </a:r>
            <a:endParaRPr lang="zh-CN" altLang="en-US" dirty="0">
              <a:latin typeface="黑体" panose="02010609060101010101" charset="-122"/>
              <a:ea typeface="黑体" panose="02010609060101010101" charset="-122"/>
            </a:endParaRPr>
          </a:p>
          <a:p>
            <a:pPr>
              <a:lnSpc>
                <a:spcPct val="100000"/>
              </a:lnSpc>
              <a:buNone/>
            </a:pPr>
            <a:r>
              <a:rPr lang="en-US" altLang="zh-CN" dirty="0">
                <a:latin typeface="黑体" panose="02010609060101010101" charset="-122"/>
                <a:ea typeface="黑体" panose="02010609060101010101" charset="-122"/>
              </a:rPr>
              <a:t>1</a:t>
            </a:r>
            <a:r>
              <a:rPr lang="zh-CN" altLang="en-US" dirty="0">
                <a:latin typeface="黑体" panose="02010609060101010101" charset="-122"/>
                <a:ea typeface="黑体" panose="02010609060101010101" charset="-122"/>
              </a:rPr>
              <a:t>、</a:t>
            </a:r>
            <a:r>
              <a:rPr lang="zh-CN" altLang="en-US" b="1" dirty="0">
                <a:latin typeface="黑体" panose="02010609060101010101" charset="-122"/>
                <a:ea typeface="黑体" panose="02010609060101010101" charset="-122"/>
              </a:rPr>
              <a:t>基础底板网面钢筋</a:t>
            </a:r>
            <a:endParaRPr lang="zh-CN" altLang="en-US" b="1" dirty="0">
              <a:latin typeface="黑体" panose="02010609060101010101" charset="-122"/>
              <a:ea typeface="黑体" panose="02010609060101010101" charset="-122"/>
            </a:endParaRPr>
          </a:p>
          <a:p>
            <a:pPr>
              <a:lnSpc>
                <a:spcPct val="100000"/>
              </a:lnSpc>
              <a:buNone/>
            </a:pPr>
            <a:r>
              <a:rPr lang="zh-CN" altLang="en-US" dirty="0">
                <a:latin typeface="黑体" panose="02010609060101010101" charset="-122"/>
                <a:ea typeface="黑体" panose="02010609060101010101" charset="-122"/>
              </a:rPr>
              <a:t>做引下线的钢筋应与独立基础的底板网面钢</a:t>
            </a:r>
            <a:endParaRPr lang="zh-CN" altLang="en-US" dirty="0">
              <a:latin typeface="黑体" panose="02010609060101010101" charset="-122"/>
              <a:ea typeface="黑体" panose="02010609060101010101" charset="-122"/>
            </a:endParaRPr>
          </a:p>
          <a:p>
            <a:pPr>
              <a:lnSpc>
                <a:spcPct val="100000"/>
              </a:lnSpc>
              <a:buNone/>
            </a:pPr>
            <a:r>
              <a:rPr lang="zh-CN" altLang="en-US" dirty="0">
                <a:latin typeface="黑体" panose="02010609060101010101" charset="-122"/>
                <a:ea typeface="黑体" panose="02010609060101010101" charset="-122"/>
              </a:rPr>
              <a:t>筋进行焊接，焊接时注意应与网面的纵、横</a:t>
            </a:r>
            <a:endParaRPr lang="zh-CN" altLang="en-US" dirty="0">
              <a:latin typeface="黑体" panose="02010609060101010101" charset="-122"/>
              <a:ea typeface="黑体" panose="02010609060101010101" charset="-122"/>
            </a:endParaRPr>
          </a:p>
          <a:p>
            <a:pPr>
              <a:lnSpc>
                <a:spcPct val="100000"/>
              </a:lnSpc>
              <a:buNone/>
            </a:pPr>
            <a:r>
              <a:rPr lang="zh-CN" altLang="en-US" dirty="0">
                <a:latin typeface="黑体" panose="02010609060101010101" charset="-122"/>
                <a:ea typeface="黑体" panose="02010609060101010101" charset="-122"/>
              </a:rPr>
              <a:t>两个方向钢筋进行联结。</a:t>
            </a:r>
            <a:endParaRPr lang="zh-CN" altLang="en-US" dirty="0">
              <a:latin typeface="黑体" panose="02010609060101010101" charset="-122"/>
              <a:ea typeface="黑体" panose="02010609060101010101" charset="-122"/>
            </a:endParaRPr>
          </a:p>
          <a:p>
            <a:pPr>
              <a:lnSpc>
                <a:spcPct val="100000"/>
              </a:lnSpc>
              <a:buNone/>
            </a:pPr>
            <a:r>
              <a:rPr lang="en-US" altLang="zh-CN" dirty="0">
                <a:latin typeface="黑体" panose="02010609060101010101" charset="-122"/>
                <a:ea typeface="黑体" panose="02010609060101010101" charset="-122"/>
              </a:rPr>
              <a:t>2</a:t>
            </a:r>
            <a:r>
              <a:rPr lang="zh-CN" altLang="en-US" dirty="0">
                <a:latin typeface="黑体" panose="02010609060101010101" charset="-122"/>
                <a:ea typeface="黑体" panose="02010609060101010101" charset="-122"/>
              </a:rPr>
              <a:t>、</a:t>
            </a:r>
            <a:r>
              <a:rPr lang="zh-CN" altLang="en-US" b="1" dirty="0">
                <a:latin typeface="黑体" panose="02010609060101010101" charset="-122"/>
                <a:ea typeface="黑体" panose="02010609060101010101" charset="-122"/>
              </a:rPr>
              <a:t>承台梁钢筋</a:t>
            </a:r>
            <a:r>
              <a:rPr lang="zh-CN" altLang="en-US" dirty="0">
                <a:latin typeface="黑体" panose="02010609060101010101" charset="-122"/>
                <a:ea typeface="黑体" panose="02010609060101010101" charset="-122"/>
              </a:rPr>
              <a:t>应利用两根主筋焊接成闭合</a:t>
            </a:r>
            <a:endParaRPr lang="zh-CN" altLang="en-US" dirty="0">
              <a:latin typeface="黑体" panose="02010609060101010101" charset="-122"/>
              <a:ea typeface="黑体" panose="02010609060101010101" charset="-122"/>
            </a:endParaRPr>
          </a:p>
          <a:p>
            <a:pPr>
              <a:lnSpc>
                <a:spcPct val="100000"/>
              </a:lnSpc>
              <a:buNone/>
            </a:pPr>
            <a:r>
              <a:rPr lang="zh-CN" altLang="en-US" dirty="0">
                <a:latin typeface="黑体" panose="02010609060101010101" charset="-122"/>
                <a:ea typeface="黑体" panose="02010609060101010101" charset="-122"/>
              </a:rPr>
              <a:t>环并与所有引下线钢筋进行焊接。</a:t>
            </a:r>
            <a:endParaRPr lang="zh-CN" altLang="en-US" dirty="0">
              <a:latin typeface="黑体" panose="02010609060101010101" charset="-122"/>
              <a:ea typeface="黑体" panose="02010609060101010101" charset="-122"/>
            </a:endParaRPr>
          </a:p>
          <a:p>
            <a:pPr>
              <a:lnSpc>
                <a:spcPct val="100000"/>
              </a:lnSpc>
              <a:buNone/>
            </a:pPr>
            <a:r>
              <a:rPr lang="en-US" altLang="zh-CN" dirty="0">
                <a:latin typeface="黑体" panose="02010609060101010101" charset="-122"/>
                <a:ea typeface="黑体" panose="02010609060101010101" charset="-122"/>
              </a:rPr>
              <a:t>3</a:t>
            </a:r>
            <a:r>
              <a:rPr lang="zh-CN" altLang="en-US" dirty="0">
                <a:latin typeface="黑体" panose="02010609060101010101" charset="-122"/>
                <a:ea typeface="黑体" panose="02010609060101010101" charset="-122"/>
              </a:rPr>
              <a:t>、</a:t>
            </a:r>
            <a:r>
              <a:rPr lang="zh-CN" altLang="en-US" b="1" dirty="0">
                <a:latin typeface="黑体" panose="02010609060101010101" charset="-122"/>
                <a:ea typeface="黑体" panose="02010609060101010101" charset="-122"/>
              </a:rPr>
              <a:t>地梁钢筋</a:t>
            </a:r>
            <a:r>
              <a:rPr lang="zh-CN" altLang="en-US" dirty="0">
                <a:latin typeface="黑体" panose="02010609060101010101" charset="-122"/>
                <a:ea typeface="黑体" panose="02010609060101010101" charset="-122"/>
              </a:rPr>
              <a:t>应利用两根主筋焊接成闭合环并</a:t>
            </a:r>
            <a:endParaRPr lang="zh-CN" altLang="en-US" dirty="0">
              <a:latin typeface="黑体" panose="02010609060101010101" charset="-122"/>
              <a:ea typeface="黑体" panose="02010609060101010101" charset="-122"/>
            </a:endParaRPr>
          </a:p>
          <a:p>
            <a:pPr>
              <a:lnSpc>
                <a:spcPct val="100000"/>
              </a:lnSpc>
              <a:buNone/>
            </a:pPr>
            <a:r>
              <a:rPr lang="zh-CN" altLang="en-US" dirty="0">
                <a:latin typeface="黑体" panose="02010609060101010101" charset="-122"/>
                <a:ea typeface="黑体" panose="02010609060101010101" charset="-122"/>
              </a:rPr>
              <a:t>与所有引下线钢筋进行焊接。（等电位、电</a:t>
            </a:r>
            <a:endParaRPr lang="zh-CN" altLang="en-US" dirty="0">
              <a:latin typeface="黑体" panose="02010609060101010101" charset="-122"/>
              <a:ea typeface="黑体" panose="02010609060101010101" charset="-122"/>
            </a:endParaRPr>
          </a:p>
          <a:p>
            <a:pPr>
              <a:lnSpc>
                <a:spcPct val="100000"/>
              </a:lnSpc>
              <a:buNone/>
            </a:pPr>
            <a:r>
              <a:rPr lang="zh-CN" altLang="en-US" dirty="0">
                <a:latin typeface="黑体" panose="02010609060101010101" charset="-122"/>
                <a:ea typeface="黑体" panose="02010609060101010101" charset="-122"/>
              </a:rPr>
              <a:t>梯、电气预留接地均从该层面引出）</a:t>
            </a:r>
            <a:endParaRPr lang="zh-CN" altLang="en-US" dirty="0">
              <a:latin typeface="黑体" panose="02010609060101010101" charset="-122"/>
              <a:ea typeface="黑体" panose="02010609060101010101" charset="-122"/>
            </a:endParaRPr>
          </a:p>
          <a:p>
            <a:pPr>
              <a:lnSpc>
                <a:spcPct val="100000"/>
              </a:lnSpc>
              <a:buNone/>
            </a:pPr>
            <a:endParaRPr lang="zh-CN" altLang="en-US" dirty="0">
              <a:latin typeface="黑体" panose="02010609060101010101" charset="-122"/>
              <a:ea typeface="黑体" panose="02010609060101010101" charset="-122"/>
            </a:endParaRPr>
          </a:p>
          <a:p>
            <a:pPr>
              <a:lnSpc>
                <a:spcPct val="100000"/>
              </a:lnSpc>
              <a:buNone/>
            </a:pPr>
            <a:endParaRPr lang="zh-CN" altLang="en-US" dirty="0">
              <a:latin typeface="黑体" panose="02010609060101010101" charset="-122"/>
              <a:ea typeface="黑体" panose="02010609060101010101" charset="-122"/>
            </a:endParaRPr>
          </a:p>
        </p:txBody>
      </p:sp>
    </p:spTree>
  </p:cSld>
  <p:clrMapOvr>
    <a:masterClrMapping/>
  </p:clrMapOvr>
  <p:transition spd="med">
    <p:rand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60" name="标题 45059"/>
          <p:cNvSpPr>
            <a:spLocks noGrp="1"/>
          </p:cNvSpPr>
          <p:nvPr>
            <p:ph type="title"/>
          </p:nvPr>
        </p:nvSpPr>
        <p:spPr>
          <a:xfrm>
            <a:off x="1981200" y="277813"/>
            <a:ext cx="8229600" cy="919162"/>
          </a:xfrm>
        </p:spPr>
        <p:txBody>
          <a:bodyPr anchor="ctr" anchorCtr="1"/>
          <a:p>
            <a:r>
              <a:rPr lang="zh-CN" altLang="en-US" dirty="0">
                <a:latin typeface="黑体" panose="02010609060101010101" charset="-122"/>
                <a:ea typeface="黑体" panose="02010609060101010101" charset="-122"/>
              </a:rPr>
              <a:t>独立柱基础</a:t>
            </a:r>
            <a:endParaRPr lang="zh-CN" altLang="en-US" dirty="0">
              <a:latin typeface="黑体" panose="02010609060101010101" charset="-122"/>
              <a:ea typeface="黑体" panose="02010609060101010101" charset="-122"/>
            </a:endParaRPr>
          </a:p>
        </p:txBody>
      </p:sp>
      <p:pic>
        <p:nvPicPr>
          <p:cNvPr id="45064" name="内容占位符 45063" descr="tsDBotb5um0oQ==_mmkeVmBFTbDT"/>
          <p:cNvPicPr>
            <a:picLocks noChangeAspect="1"/>
          </p:cNvPicPr>
          <p:nvPr>
            <p:ph idx="1"/>
          </p:nvPr>
        </p:nvPicPr>
        <p:blipFill>
          <a:blip r:embed="rId1"/>
          <a:stretch>
            <a:fillRect/>
          </a:stretch>
        </p:blipFill>
        <p:spPr>
          <a:xfrm>
            <a:off x="2351088" y="1196975"/>
            <a:ext cx="7489825" cy="5400675"/>
          </a:xfrm>
        </p:spPr>
      </p:pic>
    </p:spTree>
  </p:cSld>
  <p:clrMapOvr>
    <a:masterClrMapping/>
  </p:clrMapOvr>
  <p:transition spd="med">
    <p:rand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2" name="标题 58371"/>
          <p:cNvSpPr>
            <a:spLocks noGrp="1"/>
          </p:cNvSpPr>
          <p:nvPr>
            <p:ph type="title"/>
          </p:nvPr>
        </p:nvSpPr>
        <p:spPr/>
        <p:txBody>
          <a:bodyPr anchor="ctr" anchorCtr="1"/>
          <a:p>
            <a:r>
              <a:rPr lang="en-US" altLang="zh-CN" dirty="0"/>
              <a:t> </a:t>
            </a:r>
            <a:r>
              <a:rPr lang="en-US" altLang="zh-CN" sz="3200" dirty="0">
                <a:latin typeface="黑体" panose="02010609060101010101" charset="-122"/>
                <a:ea typeface="黑体" panose="02010609060101010101" charset="-122"/>
              </a:rPr>
              <a:t>4</a:t>
            </a:r>
            <a:r>
              <a:rPr lang="zh-CN" altLang="en-US" sz="3200" dirty="0">
                <a:latin typeface="黑体" panose="02010609060101010101" charset="-122"/>
                <a:ea typeface="黑体" panose="02010609060101010101" charset="-122"/>
              </a:rPr>
              <a:t>、杯形独立基础在杯口应预留接地螺栓。</a:t>
            </a:r>
            <a:endParaRPr lang="zh-CN" altLang="en-US" sz="3200" dirty="0">
              <a:latin typeface="黑体" panose="02010609060101010101" charset="-122"/>
              <a:ea typeface="黑体" panose="02010609060101010101" charset="-122"/>
            </a:endParaRPr>
          </a:p>
        </p:txBody>
      </p:sp>
      <p:pic>
        <p:nvPicPr>
          <p:cNvPr id="58374" name="内容占位符 58373" descr="CIMG1626"/>
          <p:cNvPicPr>
            <a:picLocks noChangeAspect="1"/>
          </p:cNvPicPr>
          <p:nvPr>
            <p:ph idx="1"/>
          </p:nvPr>
        </p:nvPicPr>
        <p:blipFill>
          <a:blip r:embed="rId1"/>
          <a:stretch>
            <a:fillRect/>
          </a:stretch>
        </p:blipFill>
        <p:spPr>
          <a:xfrm>
            <a:off x="2208213" y="1484313"/>
            <a:ext cx="7775575" cy="5040312"/>
          </a:xfrm>
        </p:spPr>
      </p:pic>
    </p:spTree>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73742879" name="Group 849"/>
          <p:cNvGrpSpPr/>
          <p:nvPr/>
        </p:nvGrpSpPr>
        <p:grpSpPr>
          <a:xfrm>
            <a:off x="497751" y="937716"/>
            <a:ext cx="10763885" cy="5364732"/>
            <a:chOff x="-64" y="777"/>
            <a:chExt cx="9030" cy="12051"/>
          </a:xfrm>
        </p:grpSpPr>
        <p:sp>
          <p:nvSpPr>
            <p:cNvPr id="1073742880" name="Text Box 850"/>
            <p:cNvSpPr txBox="1"/>
            <p:nvPr/>
          </p:nvSpPr>
          <p:spPr>
            <a:xfrm>
              <a:off x="1298" y="777"/>
              <a:ext cx="5922" cy="54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solidFill>
                <a:srgbClr val="000000"/>
              </a:solidFill>
              <a:prstDash val="solid"/>
              <a:miter/>
              <a:headEnd type="none" w="med" len="med"/>
              <a:tailEnd type="none" w="med" len="med"/>
            </a:ln>
          </p:spPr>
          <p:txBody>
            <a:bodyPr lIns="90043" tIns="46863" rIns="90043" bIns="46863"/>
            <a:p>
              <a:pPr algn="ctr">
                <a:lnSpc>
                  <a:spcPts val="1300"/>
                </a:lnSpc>
              </a:pPr>
              <a:r>
                <a:rPr lang="zh-CN" altLang="en-US" sz="1400">
                  <a:solidFill>
                    <a:schemeClr val="tx1"/>
                  </a:solidFill>
                  <a:uFillTx/>
                </a:rPr>
                <a:t>用户与技术服务机构签订《防雷装置施工跟踪检测委托书（合同）》</a:t>
              </a:r>
              <a:endParaRPr lang="zh-CN" altLang="en-US" sz="1400">
                <a:solidFill>
                  <a:schemeClr val="tx1"/>
                </a:solidFill>
                <a:uFillTx/>
              </a:endParaRPr>
            </a:p>
            <a:p>
              <a:endParaRPr lang="zh-CN" altLang="en-US" sz="1400">
                <a:solidFill>
                  <a:schemeClr val="tx1"/>
                </a:solidFill>
                <a:uFillTx/>
              </a:endParaRPr>
            </a:p>
          </p:txBody>
        </p:sp>
        <p:sp>
          <p:nvSpPr>
            <p:cNvPr id="1073742881" name="Text Box 851"/>
            <p:cNvSpPr txBox="1"/>
            <p:nvPr/>
          </p:nvSpPr>
          <p:spPr>
            <a:xfrm>
              <a:off x="496" y="1951"/>
              <a:ext cx="7527" cy="148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solidFill>
                <a:srgbClr val="000000"/>
              </a:solidFill>
              <a:prstDash val="solid"/>
              <a:miter/>
              <a:headEnd type="none" w="med" len="med"/>
              <a:tailEnd type="none" w="med" len="med"/>
            </a:ln>
          </p:spPr>
          <p:txBody>
            <a:bodyPr lIns="0" tIns="0" rIns="0" bIns="0"/>
            <a:p>
              <a:pPr algn="ctr">
                <a:lnSpc>
                  <a:spcPts val="1300"/>
                </a:lnSpc>
              </a:pPr>
              <a:r>
                <a:rPr lang="zh-CN" altLang="en-US" sz="1400">
                  <a:solidFill>
                    <a:schemeClr val="tx1"/>
                  </a:solidFill>
                  <a:uFillTx/>
                </a:rPr>
                <a:t>用户提供相关资料</a:t>
              </a:r>
              <a:endParaRPr lang="zh-CN" altLang="en-US" sz="1400">
                <a:solidFill>
                  <a:schemeClr val="tx1"/>
                </a:solidFill>
                <a:uFillTx/>
              </a:endParaRPr>
            </a:p>
            <a:p>
              <a:pPr>
                <a:lnSpc>
                  <a:spcPts val="1300"/>
                </a:lnSpc>
              </a:pPr>
              <a:r>
                <a:rPr lang="zh-CN" altLang="en-US" sz="1400">
                  <a:solidFill>
                    <a:schemeClr val="tx1"/>
                  </a:solidFill>
                  <a:uFillTx/>
                </a:rPr>
                <a:t>资料包括：</a:t>
              </a:r>
              <a:endParaRPr lang="zh-CN" altLang="en-US" sz="1400">
                <a:solidFill>
                  <a:schemeClr val="tx1"/>
                </a:solidFill>
                <a:uFillTx/>
              </a:endParaRPr>
            </a:p>
            <a:p>
              <a:pPr indent="266700" fontAlgn="ctr"/>
              <a:r>
                <a:rPr lang="zh-CN" altLang="en-US" sz="1400">
                  <a:solidFill>
                    <a:schemeClr val="tx1"/>
                  </a:solidFill>
                  <a:uFillTx/>
                </a:rPr>
                <a:t>1、施工图纸等技术资料；2、防雷装置设计技术评价意见；3、防雷产品的相关资料；4、其他相关资料等。</a:t>
              </a:r>
              <a:endParaRPr lang="zh-CN" altLang="en-US" sz="1400">
                <a:solidFill>
                  <a:schemeClr val="tx1"/>
                </a:solidFill>
                <a:uFillTx/>
              </a:endParaRPr>
            </a:p>
            <a:p>
              <a:endParaRPr lang="zh-CN" altLang="en-US" sz="1400">
                <a:solidFill>
                  <a:schemeClr val="tx1"/>
                </a:solidFill>
                <a:uFillTx/>
              </a:endParaRPr>
            </a:p>
          </p:txBody>
        </p:sp>
        <p:sp>
          <p:nvSpPr>
            <p:cNvPr id="1073742882" name="Line 852"/>
            <p:cNvSpPr/>
            <p:nvPr/>
          </p:nvSpPr>
          <p:spPr>
            <a:xfrm>
              <a:off x="4260" y="1350"/>
              <a:ext cx="0" cy="600"/>
            </a:xfrm>
            <a:prstGeom prst="line">
              <a:avLst/>
            </a:prstGeom>
            <a:ln w="9525" cap="flat" cmpd="sng">
              <a:solidFill>
                <a:srgbClr val="000000"/>
              </a:solidFill>
              <a:prstDash val="solid"/>
              <a:headEnd type="none" w="med" len="med"/>
              <a:tailEnd type="triangle" w="med" len="med"/>
            </a:ln>
          </p:spPr>
        </p:sp>
        <p:sp>
          <p:nvSpPr>
            <p:cNvPr id="1073742883" name="Line 853"/>
            <p:cNvSpPr/>
            <p:nvPr/>
          </p:nvSpPr>
          <p:spPr>
            <a:xfrm flipH="1">
              <a:off x="2589" y="3432"/>
              <a:ext cx="0" cy="642"/>
            </a:xfrm>
            <a:prstGeom prst="line">
              <a:avLst/>
            </a:prstGeom>
            <a:ln w="9525" cap="flat" cmpd="sng">
              <a:solidFill>
                <a:srgbClr val="000000"/>
              </a:solidFill>
              <a:prstDash val="solid"/>
              <a:headEnd type="none" w="med" len="med"/>
              <a:tailEnd type="triangle" w="med" len="med"/>
            </a:ln>
          </p:spPr>
        </p:sp>
        <p:sp>
          <p:nvSpPr>
            <p:cNvPr id="1073742884" name="Text Box 854"/>
            <p:cNvSpPr txBox="1"/>
            <p:nvPr/>
          </p:nvSpPr>
          <p:spPr>
            <a:xfrm>
              <a:off x="597" y="7650"/>
              <a:ext cx="3876" cy="55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solidFill>
                <a:srgbClr val="000000"/>
              </a:solidFill>
              <a:prstDash val="solid"/>
              <a:miter/>
              <a:headEnd type="none" w="med" len="med"/>
              <a:tailEnd type="none" w="med" len="med"/>
            </a:ln>
          </p:spPr>
          <p:txBody>
            <a:bodyPr/>
            <a:p>
              <a:pPr algn="ctr"/>
              <a:r>
                <a:rPr lang="zh-CN" altLang="en-US" sz="1400">
                  <a:solidFill>
                    <a:schemeClr val="tx1"/>
                  </a:solidFill>
                  <a:uFillTx/>
                </a:rPr>
                <a:t>编制《防雷装置检测报告》</a:t>
              </a:r>
              <a:endParaRPr lang="zh-CN" altLang="en-US" sz="1400">
                <a:solidFill>
                  <a:schemeClr val="tx1"/>
                </a:solidFill>
                <a:uFillTx/>
              </a:endParaRPr>
            </a:p>
            <a:p>
              <a:endParaRPr lang="zh-CN" altLang="en-US" sz="1400">
                <a:solidFill>
                  <a:schemeClr val="tx1"/>
                </a:solidFill>
                <a:uFillTx/>
              </a:endParaRPr>
            </a:p>
          </p:txBody>
        </p:sp>
        <p:sp>
          <p:nvSpPr>
            <p:cNvPr id="1073742885" name="Text Box 855"/>
            <p:cNvSpPr txBox="1"/>
            <p:nvPr/>
          </p:nvSpPr>
          <p:spPr>
            <a:xfrm>
              <a:off x="774" y="4080"/>
              <a:ext cx="3768" cy="53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solidFill>
                <a:srgbClr val="000000"/>
              </a:solidFill>
              <a:prstDash val="solid"/>
              <a:miter/>
              <a:headEnd type="none" w="med" len="med"/>
              <a:tailEnd type="none" w="med" len="med"/>
            </a:ln>
          </p:spPr>
          <p:txBody>
            <a:bodyPr lIns="0" tIns="0" rIns="0" bIns="0"/>
            <a:p>
              <a:pPr algn="ctr"/>
              <a:r>
                <a:rPr lang="zh-CN" altLang="en-US" sz="1400">
                  <a:solidFill>
                    <a:schemeClr val="tx1"/>
                  </a:solidFill>
                  <a:uFillTx/>
                </a:rPr>
                <a:t>现场检测</a:t>
              </a:r>
              <a:endParaRPr lang="zh-CN" altLang="en-US" sz="1400">
                <a:solidFill>
                  <a:schemeClr val="tx1"/>
                </a:solidFill>
                <a:uFillTx/>
              </a:endParaRPr>
            </a:p>
            <a:p>
              <a:endParaRPr lang="zh-CN" altLang="en-US" sz="1400">
                <a:solidFill>
                  <a:schemeClr val="tx1"/>
                </a:solidFill>
                <a:uFillTx/>
              </a:endParaRPr>
            </a:p>
          </p:txBody>
        </p:sp>
        <p:sp>
          <p:nvSpPr>
            <p:cNvPr id="1073742886" name="Text Box 856"/>
            <p:cNvSpPr txBox="1"/>
            <p:nvPr/>
          </p:nvSpPr>
          <p:spPr>
            <a:xfrm>
              <a:off x="4860" y="5851"/>
              <a:ext cx="2229" cy="5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solidFill>
                <a:srgbClr val="000000"/>
              </a:solidFill>
              <a:prstDash val="solid"/>
              <a:miter/>
              <a:headEnd type="none" w="med" len="med"/>
              <a:tailEnd type="none" w="med" len="med"/>
            </a:ln>
          </p:spPr>
          <p:txBody>
            <a:bodyPr lIns="90043" tIns="46863" rIns="90043" bIns="46863"/>
            <a:p>
              <a:r>
                <a:rPr lang="zh-CN" altLang="en-US" sz="1400">
                  <a:solidFill>
                    <a:schemeClr val="tx1"/>
                  </a:solidFill>
                  <a:uFillTx/>
                </a:rPr>
                <a:t>向用户出具整改意见书</a:t>
              </a:r>
              <a:endParaRPr lang="zh-CN" altLang="en-US" sz="1400">
                <a:solidFill>
                  <a:schemeClr val="tx1"/>
                </a:solidFill>
                <a:uFillTx/>
              </a:endParaRPr>
            </a:p>
            <a:p>
              <a:endParaRPr lang="zh-CN" altLang="en-US" sz="1400">
                <a:solidFill>
                  <a:schemeClr val="tx1"/>
                </a:solidFill>
                <a:uFillTx/>
              </a:endParaRPr>
            </a:p>
          </p:txBody>
        </p:sp>
        <p:sp>
          <p:nvSpPr>
            <p:cNvPr id="1073742887" name="Line 857"/>
            <p:cNvSpPr/>
            <p:nvPr/>
          </p:nvSpPr>
          <p:spPr>
            <a:xfrm>
              <a:off x="3897" y="6188"/>
              <a:ext cx="966" cy="17"/>
            </a:xfrm>
            <a:prstGeom prst="line">
              <a:avLst/>
            </a:prstGeom>
            <a:ln w="9525" cap="flat" cmpd="sng">
              <a:solidFill>
                <a:srgbClr val="000000"/>
              </a:solidFill>
              <a:prstDash val="solid"/>
              <a:headEnd type="none" w="med" len="med"/>
              <a:tailEnd type="triangle" w="med" len="med"/>
            </a:ln>
          </p:spPr>
        </p:sp>
        <p:sp>
          <p:nvSpPr>
            <p:cNvPr id="1073742888" name="Line 858"/>
            <p:cNvSpPr/>
            <p:nvPr/>
          </p:nvSpPr>
          <p:spPr>
            <a:xfrm flipH="1">
              <a:off x="2577" y="6672"/>
              <a:ext cx="0" cy="972"/>
            </a:xfrm>
            <a:prstGeom prst="line">
              <a:avLst/>
            </a:prstGeom>
            <a:ln w="9525" cap="flat" cmpd="sng">
              <a:solidFill>
                <a:srgbClr val="000000"/>
              </a:solidFill>
              <a:prstDash val="solid"/>
              <a:headEnd type="none" w="med" len="med"/>
              <a:tailEnd type="triangle" w="med" len="med"/>
            </a:ln>
          </p:spPr>
        </p:sp>
        <p:sp>
          <p:nvSpPr>
            <p:cNvPr id="1073742889" name="Text Box 859"/>
            <p:cNvSpPr txBox="1"/>
            <p:nvPr/>
          </p:nvSpPr>
          <p:spPr>
            <a:xfrm>
              <a:off x="3933" y="5871"/>
              <a:ext cx="741" cy="31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solidFill>
                <a:srgbClr val="FFFFFF"/>
              </a:solidFill>
              <a:prstDash val="solid"/>
              <a:miter/>
              <a:headEnd type="none" w="med" len="med"/>
              <a:tailEnd type="none" w="med" len="med"/>
            </a:ln>
          </p:spPr>
          <p:txBody>
            <a:bodyPr lIns="0" tIns="0" rIns="0" bIns="0"/>
            <a:p>
              <a:r>
                <a:rPr lang="zh-CN" altLang="en-US" sz="1400">
                  <a:solidFill>
                    <a:schemeClr val="tx1"/>
                  </a:solidFill>
                  <a:uFillTx/>
                </a:rPr>
                <a:t>不合格</a:t>
              </a:r>
              <a:endParaRPr lang="zh-CN" altLang="en-US" sz="1400">
                <a:solidFill>
                  <a:schemeClr val="tx1"/>
                </a:solidFill>
                <a:uFillTx/>
              </a:endParaRPr>
            </a:p>
            <a:p>
              <a:endParaRPr lang="zh-CN" altLang="en-US" sz="1400">
                <a:solidFill>
                  <a:schemeClr val="tx1"/>
                </a:solidFill>
                <a:uFillTx/>
              </a:endParaRPr>
            </a:p>
          </p:txBody>
        </p:sp>
        <p:sp>
          <p:nvSpPr>
            <p:cNvPr id="1073742891" name="AutoShape 861"/>
            <p:cNvSpPr/>
            <p:nvPr/>
          </p:nvSpPr>
          <p:spPr>
            <a:xfrm>
              <a:off x="1212" y="5622"/>
              <a:ext cx="2697" cy="1167"/>
            </a:xfrm>
            <a:prstGeom prst="diamond">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solidFill>
                <a:srgbClr val="000000"/>
              </a:solidFill>
              <a:prstDash val="solid"/>
              <a:miter/>
              <a:headEnd type="none" w="med" len="med"/>
              <a:tailEnd type="none" w="med" len="med"/>
            </a:ln>
          </p:spPr>
          <p:txBody>
            <a:bodyPr lIns="0" tIns="0" rIns="0" bIns="0"/>
            <a:p>
              <a:r>
                <a:rPr lang="zh-CN" altLang="en-US" sz="1400">
                  <a:solidFill>
                    <a:schemeClr val="tx1"/>
                  </a:solidFill>
                  <a:uFillTx/>
                </a:rPr>
                <a:t>分析、计算，判定是否合格</a:t>
              </a:r>
              <a:endParaRPr lang="zh-CN" altLang="en-US" sz="1400">
                <a:solidFill>
                  <a:schemeClr val="tx1"/>
                </a:solidFill>
                <a:uFillTx/>
              </a:endParaRPr>
            </a:p>
            <a:p>
              <a:endParaRPr lang="zh-CN" altLang="en-US" sz="1400">
                <a:solidFill>
                  <a:schemeClr val="tx1"/>
                </a:solidFill>
                <a:uFillTx/>
              </a:endParaRPr>
            </a:p>
          </p:txBody>
        </p:sp>
        <p:sp>
          <p:nvSpPr>
            <p:cNvPr id="1073742892" name="Text Box 862"/>
            <p:cNvSpPr txBox="1"/>
            <p:nvPr/>
          </p:nvSpPr>
          <p:spPr>
            <a:xfrm>
              <a:off x="2643" y="6985"/>
              <a:ext cx="252" cy="501"/>
            </a:xfrm>
            <a:prstGeom prst="rect">
              <a:avLst/>
            </a:prstGeom>
            <a:noFill/>
            <a:ln w="9525">
              <a:noFill/>
            </a:ln>
          </p:spPr>
          <p:txBody>
            <a:bodyPr vert="eaVert" lIns="0" tIns="0" rIns="0" bIns="0"/>
            <a:p>
              <a:r>
                <a:rPr lang="zh-CN" altLang="en-US" sz="1400">
                  <a:solidFill>
                    <a:schemeClr val="tx1"/>
                  </a:solidFill>
                  <a:uFillTx/>
                </a:rPr>
                <a:t>合格</a:t>
              </a:r>
              <a:endParaRPr lang="zh-CN" altLang="en-US" sz="1400">
                <a:solidFill>
                  <a:schemeClr val="tx1"/>
                </a:solidFill>
                <a:uFillTx/>
              </a:endParaRPr>
            </a:p>
            <a:p>
              <a:endParaRPr lang="zh-CN" altLang="en-US" sz="1400">
                <a:solidFill>
                  <a:schemeClr val="tx1"/>
                </a:solidFill>
                <a:uFillTx/>
              </a:endParaRPr>
            </a:p>
          </p:txBody>
        </p:sp>
        <p:sp>
          <p:nvSpPr>
            <p:cNvPr id="1073742893" name="Text Box 863"/>
            <p:cNvSpPr txBox="1"/>
            <p:nvPr/>
          </p:nvSpPr>
          <p:spPr>
            <a:xfrm>
              <a:off x="12" y="10002"/>
              <a:ext cx="8877" cy="158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solidFill>
                <a:srgbClr val="000000"/>
              </a:solidFill>
              <a:prstDash val="solid"/>
              <a:miter/>
              <a:headEnd type="none" w="med" len="med"/>
              <a:tailEnd type="none" w="med" len="med"/>
            </a:ln>
          </p:spPr>
          <p:txBody>
            <a:bodyPr lIns="0" tIns="0" rIns="0" bIns="0"/>
            <a:p>
              <a:pPr algn="ctr"/>
              <a:r>
                <a:rPr lang="zh-CN" altLang="en-US" sz="1400">
                  <a:solidFill>
                    <a:schemeClr val="tx1"/>
                  </a:solidFill>
                  <a:uFillTx/>
                </a:rPr>
                <a:t>资料存档</a:t>
              </a:r>
              <a:endParaRPr lang="zh-CN" altLang="en-US" sz="1400">
                <a:solidFill>
                  <a:schemeClr val="tx1"/>
                </a:solidFill>
                <a:uFillTx/>
              </a:endParaRPr>
            </a:p>
            <a:p>
              <a:r>
                <a:rPr lang="zh-CN" altLang="en-US" sz="1400">
                  <a:solidFill>
                    <a:schemeClr val="tx1"/>
                  </a:solidFill>
                  <a:uFillTx/>
                </a:rPr>
                <a:t>包括《防雷装置检测委托书(合同)》、《防雷装置施工跟踪检测现场记录》、《防雷装置检测报告》、浪涌保护器（SPD）的检测报告及其相关资料等</a:t>
              </a:r>
              <a:endParaRPr lang="zh-CN" altLang="en-US" sz="1400">
                <a:solidFill>
                  <a:schemeClr val="tx1"/>
                </a:solidFill>
                <a:uFillTx/>
              </a:endParaRPr>
            </a:p>
            <a:p>
              <a:endParaRPr lang="zh-CN" altLang="en-US" sz="1400">
                <a:solidFill>
                  <a:schemeClr val="tx1"/>
                </a:solidFill>
                <a:uFillTx/>
              </a:endParaRPr>
            </a:p>
          </p:txBody>
        </p:sp>
        <p:sp>
          <p:nvSpPr>
            <p:cNvPr id="1073742894" name="Line 864"/>
            <p:cNvSpPr/>
            <p:nvPr/>
          </p:nvSpPr>
          <p:spPr>
            <a:xfrm>
              <a:off x="2310" y="9366"/>
              <a:ext cx="0" cy="627"/>
            </a:xfrm>
            <a:prstGeom prst="line">
              <a:avLst/>
            </a:prstGeom>
            <a:ln w="9525" cap="flat" cmpd="sng">
              <a:solidFill>
                <a:srgbClr val="000000"/>
              </a:solidFill>
              <a:prstDash val="solid"/>
              <a:headEnd type="none" w="med" len="med"/>
              <a:tailEnd type="triangle" w="med" len="med"/>
            </a:ln>
          </p:spPr>
        </p:sp>
        <p:sp>
          <p:nvSpPr>
            <p:cNvPr id="1073742895" name="Line 865"/>
            <p:cNvSpPr/>
            <p:nvPr/>
          </p:nvSpPr>
          <p:spPr>
            <a:xfrm>
              <a:off x="2316" y="8208"/>
              <a:ext cx="0" cy="618"/>
            </a:xfrm>
            <a:prstGeom prst="line">
              <a:avLst/>
            </a:prstGeom>
            <a:ln w="9525" cap="flat" cmpd="sng">
              <a:solidFill>
                <a:srgbClr val="000000"/>
              </a:solidFill>
              <a:prstDash val="solid"/>
              <a:headEnd type="none" w="med" len="med"/>
              <a:tailEnd type="triangle" w="med" len="med"/>
            </a:ln>
          </p:spPr>
        </p:sp>
        <p:sp>
          <p:nvSpPr>
            <p:cNvPr id="1073742896" name="Text Box 866"/>
            <p:cNvSpPr txBox="1"/>
            <p:nvPr/>
          </p:nvSpPr>
          <p:spPr>
            <a:xfrm>
              <a:off x="552" y="8844"/>
              <a:ext cx="3954" cy="51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solidFill>
                <a:srgbClr val="000000"/>
              </a:solidFill>
              <a:prstDash val="solid"/>
              <a:miter/>
              <a:headEnd type="none" w="med" len="med"/>
              <a:tailEnd type="none" w="med" len="med"/>
            </a:ln>
          </p:spPr>
          <p:txBody>
            <a:bodyPr lIns="90043" tIns="46863" rIns="90043" bIns="46863"/>
            <a:p>
              <a:pPr algn="ctr">
                <a:lnSpc>
                  <a:spcPts val="1300"/>
                </a:lnSpc>
              </a:pPr>
              <a:r>
                <a:rPr lang="zh-CN" altLang="en-US" sz="1400">
                  <a:solidFill>
                    <a:schemeClr val="tx1"/>
                  </a:solidFill>
                  <a:uFillTx/>
                </a:rPr>
                <a:t>报告发放</a:t>
              </a:r>
              <a:endParaRPr lang="zh-CN" altLang="en-US" sz="1400">
                <a:solidFill>
                  <a:schemeClr val="tx1"/>
                </a:solidFill>
                <a:uFillTx/>
              </a:endParaRPr>
            </a:p>
            <a:p>
              <a:endParaRPr lang="zh-CN" altLang="en-US" sz="1400">
                <a:solidFill>
                  <a:schemeClr val="tx1"/>
                </a:solidFill>
                <a:uFillTx/>
              </a:endParaRPr>
            </a:p>
            <a:p>
              <a:endParaRPr lang="zh-CN" altLang="en-US" sz="1400"/>
            </a:p>
          </p:txBody>
        </p:sp>
        <p:sp>
          <p:nvSpPr>
            <p:cNvPr id="1073742897" name="Text Box 867"/>
            <p:cNvSpPr txBox="1"/>
            <p:nvPr/>
          </p:nvSpPr>
          <p:spPr>
            <a:xfrm>
              <a:off x="-64" y="12234"/>
              <a:ext cx="9030" cy="59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solidFill>
                <a:srgbClr val="FFFFFF"/>
              </a:solidFill>
              <a:prstDash val="solid"/>
              <a:miter/>
              <a:headEnd type="none" w="med" len="med"/>
              <a:tailEnd type="none" w="med" len="med"/>
            </a:ln>
          </p:spPr>
          <p:txBody>
            <a:bodyPr lIns="0" tIns="0" rIns="0" bIns="0"/>
            <a:p>
              <a:endParaRPr lang="zh-CN" altLang="en-US" sz="1400">
                <a:solidFill>
                  <a:schemeClr val="tx1"/>
                </a:solidFill>
                <a:uFillTx/>
              </a:endParaRPr>
            </a:p>
            <a:p>
              <a:r>
                <a:rPr lang="zh-CN" altLang="en-US" sz="1400">
                  <a:solidFill>
                    <a:schemeClr val="tx1"/>
                  </a:solidFill>
                  <a:uFillTx/>
                </a:rPr>
                <a:t>备注：1.凡涉及隐蔽工程的项目，应对隐蔽工程进行逐项检测，并将检测记录纳入竣工检测技术报告的内容；</a:t>
              </a:r>
              <a:endParaRPr lang="zh-CN" altLang="en-US" sz="1400">
                <a:solidFill>
                  <a:schemeClr val="tx1"/>
                </a:solidFill>
                <a:uFillTx/>
              </a:endParaRPr>
            </a:p>
            <a:p>
              <a:pPr marL="219710"/>
              <a:r>
                <a:rPr lang="zh-CN" altLang="en-US" sz="1400">
                  <a:solidFill>
                    <a:schemeClr val="tx1"/>
                  </a:solidFill>
                  <a:uFillTx/>
                </a:rPr>
                <a:t>2.专业防雷工程的竣工检测参照本流程执行。</a:t>
              </a:r>
              <a:endParaRPr lang="zh-CN" altLang="en-US" sz="1400">
                <a:solidFill>
                  <a:schemeClr val="tx1"/>
                </a:solidFill>
                <a:uFillTx/>
              </a:endParaRPr>
            </a:p>
            <a:p>
              <a:endParaRPr lang="zh-CN" altLang="en-US" sz="1400">
                <a:solidFill>
                  <a:schemeClr val="tx1"/>
                </a:solidFill>
                <a:uFillTx/>
              </a:endParaRPr>
            </a:p>
            <a:p>
              <a:endParaRPr lang="zh-CN" altLang="en-US" sz="1400"/>
            </a:p>
          </p:txBody>
        </p:sp>
        <p:sp>
          <p:nvSpPr>
            <p:cNvPr id="1073742898" name="Line 868"/>
            <p:cNvSpPr/>
            <p:nvPr/>
          </p:nvSpPr>
          <p:spPr>
            <a:xfrm>
              <a:off x="2562" y="4626"/>
              <a:ext cx="0" cy="990"/>
            </a:xfrm>
            <a:prstGeom prst="line">
              <a:avLst/>
            </a:prstGeom>
            <a:ln w="9525" cap="flat" cmpd="sng">
              <a:solidFill>
                <a:srgbClr val="000000"/>
              </a:solidFill>
              <a:prstDash val="solid"/>
              <a:headEnd type="none" w="med" len="med"/>
              <a:tailEnd type="triangle" w="med" len="med"/>
            </a:ln>
          </p:spPr>
        </p:sp>
        <p:sp>
          <p:nvSpPr>
            <p:cNvPr id="1073742899" name="Line 869"/>
            <p:cNvSpPr/>
            <p:nvPr/>
          </p:nvSpPr>
          <p:spPr>
            <a:xfrm flipH="1">
              <a:off x="4545" y="4357"/>
              <a:ext cx="3276" cy="0"/>
            </a:xfrm>
            <a:prstGeom prst="line">
              <a:avLst/>
            </a:prstGeom>
            <a:ln w="9525" cap="flat" cmpd="sng">
              <a:solidFill>
                <a:srgbClr val="000000"/>
              </a:solidFill>
              <a:prstDash val="solid"/>
              <a:headEnd type="none" w="med" len="med"/>
              <a:tailEnd type="triangle" w="med" len="med"/>
            </a:ln>
          </p:spPr>
        </p:sp>
        <p:sp>
          <p:nvSpPr>
            <p:cNvPr id="1073742900" name="Text Box 870"/>
            <p:cNvSpPr txBox="1"/>
            <p:nvPr/>
          </p:nvSpPr>
          <p:spPr>
            <a:xfrm>
              <a:off x="4872" y="7009"/>
              <a:ext cx="2229" cy="5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solidFill>
                <a:srgbClr val="000000"/>
              </a:solidFill>
              <a:prstDash val="solid"/>
              <a:miter/>
              <a:headEnd type="none" w="med" len="med"/>
              <a:tailEnd type="none" w="med" len="med"/>
            </a:ln>
          </p:spPr>
          <p:txBody>
            <a:bodyPr lIns="90043" tIns="46863" rIns="90043" bIns="46863"/>
            <a:p>
              <a:pPr algn="ctr"/>
              <a:r>
                <a:rPr lang="zh-CN" altLang="en-US" sz="1400">
                  <a:solidFill>
                    <a:schemeClr val="tx1"/>
                  </a:solidFill>
                  <a:uFillTx/>
                </a:rPr>
                <a:t>用户整改</a:t>
              </a:r>
              <a:endParaRPr lang="zh-CN" altLang="en-US" sz="1400">
                <a:solidFill>
                  <a:schemeClr val="tx1"/>
                </a:solidFill>
                <a:uFillTx/>
              </a:endParaRPr>
            </a:p>
            <a:p>
              <a:endParaRPr lang="zh-CN" altLang="en-US" sz="1400">
                <a:solidFill>
                  <a:schemeClr val="tx1"/>
                </a:solidFill>
                <a:uFillTx/>
              </a:endParaRPr>
            </a:p>
          </p:txBody>
        </p:sp>
        <p:sp>
          <p:nvSpPr>
            <p:cNvPr id="1073742901" name="Line 871"/>
            <p:cNvSpPr/>
            <p:nvPr/>
          </p:nvSpPr>
          <p:spPr>
            <a:xfrm flipV="1">
              <a:off x="7833" y="4351"/>
              <a:ext cx="0" cy="2922"/>
            </a:xfrm>
            <a:prstGeom prst="line">
              <a:avLst/>
            </a:prstGeom>
            <a:ln w="9525" cap="flat" cmpd="sng">
              <a:solidFill>
                <a:srgbClr val="000000"/>
              </a:solidFill>
              <a:prstDash val="solid"/>
              <a:headEnd type="none" w="med" len="med"/>
              <a:tailEnd type="none" w="med" len="med"/>
            </a:ln>
          </p:spPr>
        </p:sp>
        <p:sp>
          <p:nvSpPr>
            <p:cNvPr id="1073742902" name="Line 872"/>
            <p:cNvSpPr/>
            <p:nvPr/>
          </p:nvSpPr>
          <p:spPr>
            <a:xfrm>
              <a:off x="5988" y="6355"/>
              <a:ext cx="0" cy="645"/>
            </a:xfrm>
            <a:prstGeom prst="line">
              <a:avLst/>
            </a:prstGeom>
            <a:ln w="9525" cap="flat" cmpd="sng">
              <a:solidFill>
                <a:srgbClr val="000000"/>
              </a:solidFill>
              <a:prstDash val="solid"/>
              <a:headEnd type="none" w="med" len="med"/>
              <a:tailEnd type="triangle" w="med" len="med"/>
            </a:ln>
          </p:spPr>
        </p:sp>
        <p:sp>
          <p:nvSpPr>
            <p:cNvPr id="1073742903" name="Line 873"/>
            <p:cNvSpPr/>
            <p:nvPr/>
          </p:nvSpPr>
          <p:spPr>
            <a:xfrm>
              <a:off x="7110" y="7273"/>
              <a:ext cx="723" cy="0"/>
            </a:xfrm>
            <a:prstGeom prst="line">
              <a:avLst/>
            </a:prstGeom>
            <a:ln w="9525" cap="flat" cmpd="sng">
              <a:solidFill>
                <a:srgbClr val="000000"/>
              </a:solidFill>
              <a:prstDash val="solid"/>
              <a:headEnd type="none" w="med" len="med"/>
              <a:tailEnd type="none" w="med" len="med"/>
            </a:ln>
          </p:spPr>
        </p:sp>
      </p:grpSp>
      <p:sp>
        <p:nvSpPr>
          <p:cNvPr id="4" name="文本框 3"/>
          <p:cNvSpPr txBox="1"/>
          <p:nvPr/>
        </p:nvSpPr>
        <p:spPr>
          <a:xfrm>
            <a:off x="588645" y="226060"/>
            <a:ext cx="4370070" cy="368300"/>
          </a:xfrm>
          <a:prstGeom prst="rect">
            <a:avLst/>
          </a:prstGeom>
          <a:noFill/>
        </p:spPr>
        <p:txBody>
          <a:bodyPr wrap="square" rtlCol="0">
            <a:spAutoFit/>
          </a:bodyPr>
          <a:p>
            <a:r>
              <a:rPr lang="en-US" altLang="zh-CN" b="1"/>
              <a:t>1</a:t>
            </a:r>
            <a:r>
              <a:rPr lang="zh-CN" altLang="en-US" b="1"/>
              <a:t>、防雷装置施工跟踪检测流程图</a:t>
            </a:r>
            <a:endParaRPr lang="zh-CN" altLang="en-US" b="1"/>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5" name="文本占位符 44034"/>
          <p:cNvSpPr>
            <a:spLocks noGrp="1"/>
          </p:cNvSpPr>
          <p:nvPr>
            <p:ph type="body" idx="1"/>
          </p:nvPr>
        </p:nvSpPr>
        <p:spPr>
          <a:xfrm>
            <a:off x="1981200" y="765175"/>
            <a:ext cx="8229600" cy="5360988"/>
          </a:xfrm>
        </p:spPr>
        <p:txBody>
          <a:bodyPr/>
          <a:p>
            <a:pPr>
              <a:lnSpc>
                <a:spcPct val="270000"/>
              </a:lnSpc>
              <a:buNone/>
            </a:pPr>
            <a:r>
              <a:rPr lang="zh-CN" altLang="en-US" dirty="0">
                <a:latin typeface="黑体" panose="02010609060101010101" charset="-122"/>
                <a:ea typeface="黑体" panose="02010609060101010101" charset="-122"/>
              </a:rPr>
              <a:t>三、井格基础</a:t>
            </a:r>
            <a:endParaRPr lang="zh-CN" altLang="en-US" dirty="0">
              <a:latin typeface="黑体" panose="02010609060101010101" charset="-122"/>
              <a:ea typeface="黑体" panose="02010609060101010101" charset="-122"/>
            </a:endParaRPr>
          </a:p>
          <a:p>
            <a:pPr>
              <a:lnSpc>
                <a:spcPct val="270000"/>
              </a:lnSpc>
              <a:buNone/>
            </a:pPr>
            <a:r>
              <a:rPr lang="zh-CN" altLang="en-US" dirty="0">
                <a:latin typeface="黑体" panose="02010609060101010101" charset="-122"/>
                <a:ea typeface="黑体" panose="02010609060101010101" charset="-122"/>
              </a:rPr>
              <a:t>　　　接地的要求基本和独立基础相同。现场验收时应注意查阅图纸，检查是否有利用井格梁的钢筋进行联结形成接地网格的要求。</a:t>
            </a:r>
            <a:endParaRPr lang="zh-CN" altLang="en-US" dirty="0">
              <a:latin typeface="黑体" panose="02010609060101010101" charset="-122"/>
              <a:ea typeface="黑体" panose="02010609060101010101" charset="-122"/>
            </a:endParaRPr>
          </a:p>
        </p:txBody>
      </p:sp>
    </p:spTree>
  </p:cSld>
  <p:clrMapOvr>
    <a:masterClrMapping/>
  </p:clrMapOvr>
  <p:transition spd="med">
    <p:rand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7" name="文本占位符 47106"/>
          <p:cNvSpPr>
            <a:spLocks noGrp="1"/>
          </p:cNvSpPr>
          <p:nvPr>
            <p:ph type="body" idx="1"/>
          </p:nvPr>
        </p:nvSpPr>
        <p:spPr>
          <a:xfrm>
            <a:off x="1981200" y="692150"/>
            <a:ext cx="8229600" cy="5434013"/>
          </a:xfrm>
        </p:spPr>
        <p:txBody>
          <a:bodyPr>
            <a:normAutofit lnSpcReduction="10000"/>
          </a:bodyPr>
          <a:p>
            <a:pPr>
              <a:lnSpc>
                <a:spcPct val="160000"/>
              </a:lnSpc>
              <a:buNone/>
            </a:pPr>
            <a:r>
              <a:rPr lang="zh-CN" altLang="en-US" dirty="0">
                <a:latin typeface="黑体" panose="02010609060101010101" charset="-122"/>
                <a:ea typeface="黑体" panose="02010609060101010101" charset="-122"/>
              </a:rPr>
              <a:t>四、筏板基础</a:t>
            </a:r>
            <a:endParaRPr lang="zh-CN" altLang="en-US" dirty="0">
              <a:latin typeface="黑体" panose="02010609060101010101" charset="-122"/>
              <a:ea typeface="黑体" panose="02010609060101010101" charset="-122"/>
            </a:endParaRPr>
          </a:p>
          <a:p>
            <a:pPr>
              <a:lnSpc>
                <a:spcPct val="160000"/>
              </a:lnSpc>
              <a:buNone/>
            </a:pPr>
            <a:r>
              <a:rPr lang="en-US" altLang="zh-CN" dirty="0">
                <a:latin typeface="黑体" panose="02010609060101010101" charset="-122"/>
                <a:ea typeface="黑体" panose="02010609060101010101" charset="-122"/>
              </a:rPr>
              <a:t>1</a:t>
            </a:r>
            <a:r>
              <a:rPr lang="zh-CN" altLang="en-US" dirty="0">
                <a:latin typeface="黑体" panose="02010609060101010101" charset="-122"/>
                <a:ea typeface="黑体" panose="02010609060101010101" charset="-122"/>
              </a:rPr>
              <a:t>、作引下线的柱主筋应与筏板基础的板筋进行联结。（上层网面即可）</a:t>
            </a:r>
            <a:endParaRPr lang="zh-CN" altLang="en-US" dirty="0">
              <a:latin typeface="黑体" panose="02010609060101010101" charset="-122"/>
              <a:ea typeface="黑体" panose="02010609060101010101" charset="-122"/>
            </a:endParaRPr>
          </a:p>
          <a:p>
            <a:pPr>
              <a:lnSpc>
                <a:spcPct val="160000"/>
              </a:lnSpc>
              <a:buNone/>
            </a:pPr>
            <a:r>
              <a:rPr lang="en-US" altLang="zh-CN" dirty="0">
                <a:latin typeface="黑体" panose="02010609060101010101" charset="-122"/>
                <a:ea typeface="黑体" panose="02010609060101010101" charset="-122"/>
              </a:rPr>
              <a:t>2</a:t>
            </a:r>
            <a:r>
              <a:rPr lang="zh-CN" altLang="en-US" dirty="0">
                <a:latin typeface="黑体" panose="02010609060101010101" charset="-122"/>
                <a:ea typeface="黑体" panose="02010609060101010101" charset="-122"/>
              </a:rPr>
              <a:t>、外圈的板上（内）梁或者敷设的扁铁应焊接成闭合环。</a:t>
            </a:r>
            <a:endParaRPr lang="zh-CN" altLang="en-US" dirty="0">
              <a:latin typeface="黑体" panose="02010609060101010101" charset="-122"/>
              <a:ea typeface="黑体" panose="02010609060101010101" charset="-122"/>
            </a:endParaRPr>
          </a:p>
          <a:p>
            <a:pPr>
              <a:lnSpc>
                <a:spcPct val="160000"/>
              </a:lnSpc>
              <a:buNone/>
            </a:pPr>
            <a:r>
              <a:rPr lang="en-US" altLang="zh-CN" dirty="0">
                <a:latin typeface="黑体" panose="02010609060101010101" charset="-122"/>
                <a:ea typeface="黑体" panose="02010609060101010101" charset="-122"/>
              </a:rPr>
              <a:t>3</a:t>
            </a:r>
            <a:r>
              <a:rPr lang="zh-CN" altLang="en-US" dirty="0">
                <a:latin typeface="黑体" panose="02010609060101010101" charset="-122"/>
                <a:ea typeface="黑体" panose="02010609060101010101" charset="-122"/>
              </a:rPr>
              <a:t>、柱间的板上（内）梁的联结应按照设计要求参照图纸进行检查。</a:t>
            </a:r>
            <a:endParaRPr lang="zh-CN" altLang="en-US" dirty="0">
              <a:latin typeface="黑体" panose="02010609060101010101" charset="-122"/>
              <a:ea typeface="黑体" panose="02010609060101010101" charset="-122"/>
            </a:endParaRPr>
          </a:p>
        </p:txBody>
      </p:sp>
    </p:spTree>
  </p:cSld>
  <p:clrMapOvr>
    <a:masterClrMapping/>
  </p:clrMapOvr>
  <p:transition spd="med">
    <p:rand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06" name="内容占位符 51205" descr="筏板基础四"/>
          <p:cNvPicPr>
            <a:picLocks noChangeAspect="1"/>
          </p:cNvPicPr>
          <p:nvPr>
            <p:ph idx="1"/>
          </p:nvPr>
        </p:nvPicPr>
        <p:blipFill>
          <a:blip r:embed="rId1"/>
          <a:stretch>
            <a:fillRect/>
          </a:stretch>
        </p:blipFill>
        <p:spPr>
          <a:xfrm>
            <a:off x="2135188" y="981075"/>
            <a:ext cx="7848600" cy="5256213"/>
          </a:xfrm>
        </p:spPr>
      </p:pic>
    </p:spTree>
  </p:cSld>
  <p:clrMapOvr>
    <a:masterClrMapping/>
  </p:clrMapOvr>
  <p:transition spd="med">
    <p:rand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1" name="文本占位符 53250"/>
          <p:cNvSpPr>
            <a:spLocks noGrp="1"/>
          </p:cNvSpPr>
          <p:nvPr>
            <p:ph type="body" sz="half" idx="1"/>
          </p:nvPr>
        </p:nvSpPr>
        <p:spPr/>
        <p:txBody>
          <a:bodyPr>
            <a:normAutofit lnSpcReduction="10000"/>
          </a:bodyPr>
          <a:p>
            <a:r>
              <a:rPr lang="zh-CN" altLang="en-US"/>
              <a:t>五、桩基础</a:t>
            </a:r>
            <a:endParaRPr lang="zh-CN" altLang="en-US"/>
          </a:p>
          <a:p>
            <a:r>
              <a:rPr lang="en-US" altLang="zh-CN"/>
              <a:t>1</a:t>
            </a:r>
            <a:r>
              <a:rPr lang="zh-CN" altLang="en-US"/>
              <a:t>、桩主筋（</a:t>
            </a:r>
            <a:r>
              <a:rPr lang="en-US" altLang="zh-CN"/>
              <a:t>2</a:t>
            </a:r>
            <a:r>
              <a:rPr lang="zh-CN" altLang="en-US"/>
              <a:t>根）与承台上层网面联结。</a:t>
            </a:r>
            <a:endParaRPr lang="zh-CN" altLang="en-US"/>
          </a:p>
          <a:p>
            <a:r>
              <a:rPr lang="en-US" altLang="zh-CN"/>
              <a:t>2</a:t>
            </a:r>
            <a:r>
              <a:rPr lang="zh-CN" altLang="en-US"/>
              <a:t>、作引下线的柱主筋与承台上层网面联结。</a:t>
            </a:r>
            <a:endParaRPr lang="zh-CN" altLang="en-US"/>
          </a:p>
          <a:p>
            <a:r>
              <a:rPr lang="en-US" altLang="zh-CN"/>
              <a:t>3</a:t>
            </a:r>
            <a:r>
              <a:rPr lang="zh-CN" altLang="en-US"/>
              <a:t>、多桩承台要求利用的桩数不少于总桩数的</a:t>
            </a:r>
            <a:r>
              <a:rPr lang="en-US" altLang="zh-CN"/>
              <a:t>2/3</a:t>
            </a:r>
            <a:r>
              <a:rPr lang="zh-CN" altLang="en-US"/>
              <a:t>。</a:t>
            </a:r>
            <a:endParaRPr lang="zh-CN" altLang="en-US"/>
          </a:p>
        </p:txBody>
      </p:sp>
      <p:pic>
        <p:nvPicPr>
          <p:cNvPr id="53255" name="内容占位符 53254" descr="CIMG1630"/>
          <p:cNvPicPr>
            <a:picLocks noChangeAspect="1"/>
          </p:cNvPicPr>
          <p:nvPr>
            <p:ph sz="half" idx="2"/>
          </p:nvPr>
        </p:nvPicPr>
        <p:blipFill>
          <a:blip r:embed="rId1"/>
          <a:stretch>
            <a:fillRect/>
          </a:stretch>
        </p:blipFill>
        <p:spPr>
          <a:xfrm>
            <a:off x="6172200" y="2196465"/>
            <a:ext cx="5181600" cy="3609340"/>
          </a:xfrm>
        </p:spPr>
      </p:pic>
    </p:spTree>
  </p:cSld>
  <p:clrMapOvr>
    <a:masterClrMapping/>
  </p:clrMapOvr>
  <p:transition spd="med">
    <p:random/>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9" name="文本占位符 55298"/>
          <p:cNvSpPr>
            <a:spLocks noGrp="1"/>
          </p:cNvSpPr>
          <p:nvPr>
            <p:ph type="body" sz="half" idx="2"/>
          </p:nvPr>
        </p:nvSpPr>
        <p:spPr>
          <a:xfrm>
            <a:off x="7045325" y="1072198"/>
            <a:ext cx="3251200" cy="4857750"/>
          </a:xfrm>
        </p:spPr>
        <p:txBody>
          <a:bodyPr/>
          <a:p>
            <a:pPr>
              <a:lnSpc>
                <a:spcPct val="130000"/>
              </a:lnSpc>
              <a:buNone/>
            </a:pPr>
            <a:r>
              <a:rPr lang="zh-CN" altLang="en-US" sz="2800" kern="1200" dirty="0">
                <a:latin typeface="黑体" panose="02010609060101010101" charset="-122"/>
                <a:ea typeface="黑体" panose="02010609060101010101" charset="-122"/>
              </a:rPr>
              <a:t>六、箱形基础</a:t>
            </a:r>
            <a:endParaRPr lang="zh-CN" altLang="en-US" sz="2800" kern="1200" dirty="0">
              <a:latin typeface="黑体" panose="02010609060101010101" charset="-122"/>
              <a:ea typeface="黑体" panose="02010609060101010101" charset="-122"/>
            </a:endParaRPr>
          </a:p>
          <a:p>
            <a:pPr>
              <a:lnSpc>
                <a:spcPct val="130000"/>
              </a:lnSpc>
              <a:buNone/>
            </a:pPr>
            <a:r>
              <a:rPr lang="en-US" altLang="zh-CN" sz="2800" kern="1200" dirty="0">
                <a:latin typeface="黑体" panose="02010609060101010101" charset="-122"/>
                <a:ea typeface="黑体" panose="02010609060101010101" charset="-122"/>
              </a:rPr>
              <a:t>1</a:t>
            </a:r>
            <a:r>
              <a:rPr lang="zh-CN" altLang="en-US" sz="2800" kern="1200" dirty="0">
                <a:latin typeface="黑体" panose="02010609060101010101" charset="-122"/>
                <a:ea typeface="黑体" panose="02010609060101010101" charset="-122"/>
              </a:rPr>
              <a:t>、作引下线的柱主筋与箱形基础顶板的网面进行联结。</a:t>
            </a:r>
            <a:endParaRPr lang="zh-CN" altLang="en-US" sz="2800" kern="1200" dirty="0">
              <a:latin typeface="黑体" panose="02010609060101010101" charset="-122"/>
              <a:ea typeface="黑体" panose="02010609060101010101" charset="-122"/>
            </a:endParaRPr>
          </a:p>
          <a:p>
            <a:pPr>
              <a:lnSpc>
                <a:spcPct val="130000"/>
              </a:lnSpc>
              <a:buNone/>
            </a:pPr>
            <a:r>
              <a:rPr lang="en-US" altLang="zh-CN" sz="2800" kern="1200" dirty="0">
                <a:latin typeface="黑体" panose="02010609060101010101" charset="-122"/>
                <a:ea typeface="黑体" panose="02010609060101010101" charset="-122"/>
              </a:rPr>
              <a:t>2</a:t>
            </a:r>
            <a:r>
              <a:rPr lang="zh-CN" altLang="en-US" sz="2800" kern="1200" dirty="0">
                <a:latin typeface="黑体" panose="02010609060101010101" charset="-122"/>
                <a:ea typeface="黑体" panose="02010609060101010101" charset="-122"/>
              </a:rPr>
              <a:t>、</a:t>
            </a:r>
            <a:r>
              <a:rPr lang="en-US" altLang="zh-CN" sz="2800" kern="1200" dirty="0">
                <a:latin typeface="黑体" panose="02010609060101010101" charset="-122"/>
                <a:ea typeface="黑体" panose="02010609060101010101" charset="-122"/>
              </a:rPr>
              <a:t>±0</a:t>
            </a:r>
            <a:r>
              <a:rPr lang="zh-CN" altLang="en-US" sz="2800" kern="1200" dirty="0">
                <a:latin typeface="黑体" panose="02010609060101010101" charset="-122"/>
                <a:ea typeface="黑体" panose="02010609060101010101" charset="-122"/>
              </a:rPr>
              <a:t>位置的圈梁应与引下线钢筋进行联结。</a:t>
            </a:r>
            <a:endParaRPr lang="zh-CN" altLang="en-US" sz="2800" kern="1200" dirty="0">
              <a:latin typeface="黑体" panose="02010609060101010101" charset="-122"/>
              <a:ea typeface="黑体" panose="02010609060101010101" charset="-122"/>
            </a:endParaRPr>
          </a:p>
          <a:p>
            <a:pPr>
              <a:lnSpc>
                <a:spcPct val="130000"/>
              </a:lnSpc>
              <a:buNone/>
            </a:pPr>
            <a:endParaRPr lang="zh-CN" altLang="en-US" sz="2800" kern="1200" dirty="0">
              <a:latin typeface="黑体" panose="02010609060101010101" charset="-122"/>
              <a:ea typeface="黑体" panose="02010609060101010101" charset="-122"/>
            </a:endParaRPr>
          </a:p>
        </p:txBody>
      </p:sp>
      <p:pic>
        <p:nvPicPr>
          <p:cNvPr id="55302" name="内容占位符 55301" descr="z+TQzrv5tKG41g==_m1orqUXvecQZ"/>
          <p:cNvPicPr>
            <a:picLocks noChangeAspect="1"/>
          </p:cNvPicPr>
          <p:nvPr>
            <p:ph sz="half" idx="1"/>
          </p:nvPr>
        </p:nvPicPr>
        <p:blipFill>
          <a:blip r:embed="rId1"/>
          <a:stretch>
            <a:fillRect/>
          </a:stretch>
        </p:blipFill>
        <p:spPr>
          <a:xfrm>
            <a:off x="1992313" y="1125538"/>
            <a:ext cx="4546600" cy="4751387"/>
          </a:xfrm>
        </p:spPr>
      </p:pic>
    </p:spTree>
  </p:cSld>
  <p:clrMapOvr>
    <a:masterClrMapping/>
  </p:clrMapOvr>
  <p:transition spd="med">
    <p:random/>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标题 57345"/>
          <p:cNvSpPr>
            <a:spLocks noGrp="1"/>
          </p:cNvSpPr>
          <p:nvPr>
            <p:ph type="title"/>
          </p:nvPr>
        </p:nvSpPr>
        <p:spPr/>
        <p:txBody>
          <a:bodyPr anchor="ctr" anchorCtr="1"/>
          <a:p>
            <a:r>
              <a:rPr lang="zh-CN" altLang="en-US" dirty="0">
                <a:latin typeface="黑体" panose="02010609060101010101" charset="-122"/>
                <a:ea typeface="黑体" panose="02010609060101010101" charset="-122"/>
              </a:rPr>
              <a:t>应注意的问题</a:t>
            </a:r>
            <a:endParaRPr lang="zh-CN" altLang="en-US" dirty="0">
              <a:latin typeface="黑体" panose="02010609060101010101" charset="-122"/>
              <a:ea typeface="黑体" panose="02010609060101010101" charset="-122"/>
            </a:endParaRPr>
          </a:p>
        </p:txBody>
      </p:sp>
      <p:sp>
        <p:nvSpPr>
          <p:cNvPr id="57347" name="文本占位符 57346"/>
          <p:cNvSpPr>
            <a:spLocks noGrp="1"/>
          </p:cNvSpPr>
          <p:nvPr>
            <p:ph type="body" idx="1"/>
          </p:nvPr>
        </p:nvSpPr>
        <p:spPr/>
        <p:txBody>
          <a:bodyPr/>
          <a:p>
            <a:pPr>
              <a:lnSpc>
                <a:spcPct val="240000"/>
              </a:lnSpc>
              <a:buNone/>
            </a:pPr>
            <a:r>
              <a:rPr lang="zh-CN" altLang="en-US" dirty="0"/>
              <a:t>　　　</a:t>
            </a:r>
            <a:r>
              <a:rPr lang="zh-CN" altLang="en-US" dirty="0">
                <a:latin typeface="黑体" panose="02010609060101010101" charset="-122"/>
                <a:ea typeface="黑体" panose="02010609060101010101" charset="-122"/>
              </a:rPr>
              <a:t>在地基条件较好（土质硬，稳定）的情况下，条形基础、独立基础的埋设深度往往不到－</a:t>
            </a:r>
            <a:r>
              <a:rPr lang="en-US" altLang="zh-CN" dirty="0">
                <a:latin typeface="黑体" panose="02010609060101010101" charset="-122"/>
                <a:ea typeface="黑体" panose="02010609060101010101" charset="-122"/>
              </a:rPr>
              <a:t>1</a:t>
            </a:r>
            <a:r>
              <a:rPr lang="zh-CN" altLang="en-US" dirty="0">
                <a:latin typeface="黑体" panose="02010609060101010101" charset="-122"/>
                <a:ea typeface="黑体" panose="02010609060101010101" charset="-122"/>
              </a:rPr>
              <a:t>ｍ，当基础没有土层覆盖时应增设人工接地装置。当埋深在</a:t>
            </a:r>
            <a:r>
              <a:rPr lang="en-US" altLang="zh-CN" dirty="0">
                <a:latin typeface="黑体" panose="02010609060101010101" charset="-122"/>
                <a:ea typeface="黑体" panose="02010609060101010101" charset="-122"/>
              </a:rPr>
              <a:t>0</a:t>
            </a:r>
            <a:r>
              <a:rPr lang="zh-CN" altLang="en-US" dirty="0">
                <a:latin typeface="黑体" panose="02010609060101010101" charset="-122"/>
                <a:ea typeface="黑体" panose="02010609060101010101" charset="-122"/>
              </a:rPr>
              <a:t>～－</a:t>
            </a:r>
            <a:r>
              <a:rPr lang="en-US" altLang="zh-CN" dirty="0">
                <a:latin typeface="黑体" panose="02010609060101010101" charset="-122"/>
                <a:ea typeface="黑体" panose="02010609060101010101" charset="-122"/>
              </a:rPr>
              <a:t>1</a:t>
            </a:r>
            <a:r>
              <a:rPr lang="zh-CN" altLang="en-US" dirty="0">
                <a:latin typeface="黑体" panose="02010609060101010101" charset="-122"/>
                <a:ea typeface="黑体" panose="02010609060101010101" charset="-122"/>
              </a:rPr>
              <a:t>ｍ之间时除采用上述施工方法外，应建议增设人工接地装置或要求增加外甩补偿扁铁的数量。</a:t>
            </a:r>
            <a:endParaRPr lang="zh-CN" altLang="en-US" dirty="0">
              <a:latin typeface="黑体" panose="02010609060101010101" charset="-122"/>
              <a:ea typeface="黑体" panose="02010609060101010101" charset="-122"/>
            </a:endParaRPr>
          </a:p>
          <a:p>
            <a:pPr>
              <a:lnSpc>
                <a:spcPct val="240000"/>
              </a:lnSpc>
              <a:buNone/>
            </a:pPr>
            <a:endParaRPr lang="zh-CN" altLang="en-US" dirty="0">
              <a:latin typeface="黑体" panose="02010609060101010101" charset="-122"/>
              <a:ea typeface="黑体" panose="02010609060101010101" charset="-122"/>
            </a:endParaRPr>
          </a:p>
        </p:txBody>
      </p:sp>
    </p:spTree>
  </p:cSld>
  <p:clrMapOvr>
    <a:masterClrMapping/>
  </p:clrMapOvr>
  <p:transition spd="med">
    <p:random/>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3796030" y="2773045"/>
            <a:ext cx="4086860" cy="1432560"/>
          </a:xfrm>
          <a:prstGeom prst="rect">
            <a:avLst/>
          </a:prstGeom>
          <a:noFill/>
          <a:ln>
            <a:noFill/>
          </a:ln>
        </p:spPr>
        <p:txBody>
          <a:bodyPr wrap="none" rtlCol="0" anchor="t">
            <a:spAutoFit/>
            <a:scene3d>
              <a:camera prst="isometricOffAxis1Right">
                <a:rot lat="600000" lon="19500000" rev="0"/>
              </a:camera>
              <a:lightRig rig="threePt" dir="t">
                <a:rot lat="0" lon="0" rev="0"/>
              </a:lightRig>
            </a:scene3d>
            <a:sp3d extrusionH="266700" contourW="12700">
              <a:extrusionClr>
                <a:srgbClr val="A7A7A6"/>
              </a:extrusionClr>
              <a:contourClr>
                <a:srgbClr val="BEBCB9"/>
              </a:contourClr>
            </a:sp3d>
          </a:bodyPr>
          <a:p>
            <a:pPr algn="ctr"/>
            <a:r>
              <a:rPr lang="zh-CN" altLang="en-US" sz="8800" b="1">
                <a:ln w="6600">
                  <a:prstDash val="solid"/>
                </a:ln>
                <a:solidFill>
                  <a:srgbClr val="FF0000"/>
                </a:solidFill>
                <a:effectLst>
                  <a:outerShdw blurRad="63500" dist="342900" dir="7200000" sy="30000" kx="1300200" algn="ctr" rotWithShape="0">
                    <a:prstClr val="black">
                      <a:alpha val="32000"/>
                    </a:prstClr>
                  </a:outerShdw>
                </a:effectLst>
                <a:uFillTx/>
                <a:latin typeface="华文新魏" panose="02010800040101010101" charset="-122"/>
                <a:ea typeface="华文新魏" panose="02010800040101010101" charset="-122"/>
              </a:rPr>
              <a:t>谢  谢！</a:t>
            </a:r>
            <a:endParaRPr lang="zh-CN" altLang="en-US" sz="8800" b="1">
              <a:ln w="6600">
                <a:prstDash val="solid"/>
              </a:ln>
              <a:solidFill>
                <a:srgbClr val="FF0000"/>
              </a:solidFill>
              <a:effectLst>
                <a:outerShdw blurRad="63500" dist="342900" dir="7200000" sy="30000" kx="1300200" algn="ctr" rotWithShape="0">
                  <a:prstClr val="black">
                    <a:alpha val="32000"/>
                  </a:prstClr>
                </a:outerShdw>
              </a:effectLst>
              <a:uFillTx/>
              <a:latin typeface="华文新魏" panose="02010800040101010101" charset="-122"/>
              <a:ea typeface="华文新魏" panose="020108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73742904" name="Group 874"/>
          <p:cNvGrpSpPr/>
          <p:nvPr/>
        </p:nvGrpSpPr>
        <p:grpSpPr>
          <a:xfrm>
            <a:off x="1046676" y="1111446"/>
            <a:ext cx="9197144" cy="5479854"/>
            <a:chOff x="-9" y="671"/>
            <a:chExt cx="8307" cy="11129"/>
          </a:xfrm>
        </p:grpSpPr>
        <p:sp>
          <p:nvSpPr>
            <p:cNvPr id="1073742905" name="Text Box 875"/>
            <p:cNvSpPr txBox="1"/>
            <p:nvPr/>
          </p:nvSpPr>
          <p:spPr>
            <a:xfrm>
              <a:off x="-9" y="671"/>
              <a:ext cx="6894" cy="82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solidFill>
                <a:srgbClr val="000000"/>
              </a:solidFill>
              <a:prstDash val="solid"/>
              <a:miter/>
              <a:headEnd type="none" w="med" len="med"/>
              <a:tailEnd type="none" w="med" len="med"/>
            </a:ln>
          </p:spPr>
          <p:txBody>
            <a:bodyPr lIns="90043" tIns="46863" rIns="90043" bIns="46863"/>
            <a:p>
              <a:pPr algn="ctr">
                <a:lnSpc>
                  <a:spcPts val="1300"/>
                </a:lnSpc>
              </a:pPr>
              <a:r>
                <a:rPr lang="zh-CN" altLang="en-US" sz="1400">
                  <a:solidFill>
                    <a:schemeClr val="tx1"/>
                  </a:solidFill>
                  <a:uFillTx/>
                </a:rPr>
                <a:t>用户申报并与技术服务机构签订《防雷装置定期检测委托书（合同）》</a:t>
              </a:r>
              <a:endParaRPr lang="zh-CN" altLang="en-US" sz="1400">
                <a:solidFill>
                  <a:schemeClr val="tx1"/>
                </a:solidFill>
                <a:uFillTx/>
              </a:endParaRPr>
            </a:p>
            <a:p>
              <a:endParaRPr lang="zh-CN" altLang="en-US" sz="1400">
                <a:solidFill>
                  <a:schemeClr val="tx1"/>
                </a:solidFill>
                <a:uFillTx/>
              </a:endParaRPr>
            </a:p>
          </p:txBody>
        </p:sp>
        <p:sp>
          <p:nvSpPr>
            <p:cNvPr id="1073742906" name="Line 876"/>
            <p:cNvSpPr/>
            <p:nvPr/>
          </p:nvSpPr>
          <p:spPr>
            <a:xfrm>
              <a:off x="2739" y="1497"/>
              <a:ext cx="0" cy="609"/>
            </a:xfrm>
            <a:prstGeom prst="line">
              <a:avLst/>
            </a:prstGeom>
            <a:ln w="9525" cap="flat" cmpd="sng">
              <a:solidFill>
                <a:srgbClr val="000000"/>
              </a:solidFill>
              <a:prstDash val="solid"/>
              <a:headEnd type="none" w="med" len="med"/>
              <a:tailEnd type="triangle" w="med" len="med"/>
            </a:ln>
          </p:spPr>
        </p:sp>
        <p:sp>
          <p:nvSpPr>
            <p:cNvPr id="1073742907" name="Line 877"/>
            <p:cNvSpPr/>
            <p:nvPr/>
          </p:nvSpPr>
          <p:spPr>
            <a:xfrm>
              <a:off x="2739" y="4618"/>
              <a:ext cx="0" cy="642"/>
            </a:xfrm>
            <a:prstGeom prst="line">
              <a:avLst/>
            </a:prstGeom>
            <a:ln w="9525" cap="flat" cmpd="sng">
              <a:solidFill>
                <a:srgbClr val="000000"/>
              </a:solidFill>
              <a:prstDash val="solid"/>
              <a:headEnd type="none" w="med" len="med"/>
              <a:tailEnd type="triangle" w="med" len="med"/>
            </a:ln>
          </p:spPr>
        </p:sp>
        <p:sp>
          <p:nvSpPr>
            <p:cNvPr id="1073742908" name="Text Box 878"/>
            <p:cNvSpPr txBox="1"/>
            <p:nvPr/>
          </p:nvSpPr>
          <p:spPr>
            <a:xfrm>
              <a:off x="993" y="8591"/>
              <a:ext cx="3876" cy="55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solidFill>
                <a:srgbClr val="000000"/>
              </a:solidFill>
              <a:prstDash val="solid"/>
              <a:miter/>
              <a:headEnd type="none" w="med" len="med"/>
              <a:tailEnd type="none" w="med" len="med"/>
            </a:ln>
          </p:spPr>
          <p:txBody>
            <a:bodyPr/>
            <a:p>
              <a:pPr algn="ctr"/>
              <a:r>
                <a:rPr lang="zh-CN" altLang="en-US" sz="1400">
                  <a:solidFill>
                    <a:schemeClr val="tx1"/>
                  </a:solidFill>
                  <a:uFillTx/>
                </a:rPr>
                <a:t>编制防雷装置检测报告</a:t>
              </a:r>
              <a:endParaRPr lang="zh-CN" altLang="en-US" sz="1400">
                <a:solidFill>
                  <a:schemeClr val="tx1"/>
                </a:solidFill>
                <a:uFillTx/>
              </a:endParaRPr>
            </a:p>
            <a:p>
              <a:endParaRPr lang="zh-CN" altLang="en-US" sz="1400">
                <a:solidFill>
                  <a:schemeClr val="tx1"/>
                </a:solidFill>
                <a:uFillTx/>
              </a:endParaRPr>
            </a:p>
          </p:txBody>
        </p:sp>
        <p:sp>
          <p:nvSpPr>
            <p:cNvPr id="1073742909" name="Text Box 879"/>
            <p:cNvSpPr txBox="1"/>
            <p:nvPr/>
          </p:nvSpPr>
          <p:spPr>
            <a:xfrm>
              <a:off x="1335" y="5260"/>
              <a:ext cx="3252" cy="54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solidFill>
                <a:srgbClr val="000000"/>
              </a:solidFill>
              <a:prstDash val="solid"/>
              <a:miter/>
              <a:headEnd type="none" w="med" len="med"/>
              <a:tailEnd type="none" w="med" len="med"/>
            </a:ln>
          </p:spPr>
          <p:txBody>
            <a:bodyPr lIns="0" tIns="0" rIns="0" bIns="0"/>
            <a:p>
              <a:pPr algn="ctr"/>
              <a:r>
                <a:rPr lang="zh-CN" altLang="en-US" sz="1400">
                  <a:solidFill>
                    <a:schemeClr val="tx1"/>
                  </a:solidFill>
                  <a:uFillTx/>
                </a:rPr>
                <a:t>现场检测</a:t>
              </a:r>
              <a:endParaRPr lang="zh-CN" altLang="en-US" sz="1400">
                <a:solidFill>
                  <a:schemeClr val="tx1"/>
                </a:solidFill>
                <a:uFillTx/>
              </a:endParaRPr>
            </a:p>
            <a:p>
              <a:endParaRPr lang="zh-CN" altLang="en-US" sz="1400">
                <a:solidFill>
                  <a:schemeClr val="tx1"/>
                </a:solidFill>
                <a:uFillTx/>
              </a:endParaRPr>
            </a:p>
          </p:txBody>
        </p:sp>
        <p:sp>
          <p:nvSpPr>
            <p:cNvPr id="1073742910" name="Text Box 880"/>
            <p:cNvSpPr txBox="1"/>
            <p:nvPr/>
          </p:nvSpPr>
          <p:spPr>
            <a:xfrm>
              <a:off x="5406" y="6781"/>
              <a:ext cx="2229" cy="51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solidFill>
                <a:srgbClr val="000000"/>
              </a:solidFill>
              <a:prstDash val="solid"/>
              <a:miter/>
              <a:headEnd type="none" w="med" len="med"/>
              <a:tailEnd type="none" w="med" len="med"/>
            </a:ln>
          </p:spPr>
          <p:txBody>
            <a:bodyPr lIns="90043" tIns="46863" rIns="90043" bIns="46863"/>
            <a:p>
              <a:r>
                <a:rPr lang="zh-CN" altLang="en-US" sz="1400">
                  <a:solidFill>
                    <a:schemeClr val="tx1"/>
                  </a:solidFill>
                  <a:uFillTx/>
                </a:rPr>
                <a:t>向用户出具整改意见书</a:t>
              </a:r>
              <a:endParaRPr lang="zh-CN" altLang="en-US" sz="1400">
                <a:solidFill>
                  <a:schemeClr val="tx1"/>
                </a:solidFill>
                <a:uFillTx/>
              </a:endParaRPr>
            </a:p>
            <a:p>
              <a:endParaRPr lang="zh-CN" altLang="en-US" sz="1400">
                <a:solidFill>
                  <a:schemeClr val="tx1"/>
                </a:solidFill>
                <a:uFillTx/>
              </a:endParaRPr>
            </a:p>
          </p:txBody>
        </p:sp>
        <p:sp>
          <p:nvSpPr>
            <p:cNvPr id="1073742911" name="Line 881"/>
            <p:cNvSpPr/>
            <p:nvPr/>
          </p:nvSpPr>
          <p:spPr>
            <a:xfrm>
              <a:off x="4047" y="7042"/>
              <a:ext cx="1371" cy="1"/>
            </a:xfrm>
            <a:prstGeom prst="line">
              <a:avLst/>
            </a:prstGeom>
            <a:ln w="9525" cap="flat" cmpd="sng">
              <a:solidFill>
                <a:srgbClr val="000000"/>
              </a:solidFill>
              <a:prstDash val="solid"/>
              <a:headEnd type="none" w="med" len="med"/>
              <a:tailEnd type="triangle" w="med" len="med"/>
            </a:ln>
          </p:spPr>
        </p:sp>
        <p:sp>
          <p:nvSpPr>
            <p:cNvPr id="1073742912" name="Line 882"/>
            <p:cNvSpPr/>
            <p:nvPr/>
          </p:nvSpPr>
          <p:spPr>
            <a:xfrm>
              <a:off x="2736" y="7298"/>
              <a:ext cx="0" cy="1295"/>
            </a:xfrm>
            <a:prstGeom prst="line">
              <a:avLst/>
            </a:prstGeom>
            <a:ln w="9525" cap="flat" cmpd="sng">
              <a:solidFill>
                <a:srgbClr val="000000"/>
              </a:solidFill>
              <a:prstDash val="solid"/>
              <a:headEnd type="none" w="med" len="med"/>
              <a:tailEnd type="triangle" w="med" len="med"/>
            </a:ln>
          </p:spPr>
        </p:sp>
        <p:sp>
          <p:nvSpPr>
            <p:cNvPr id="1073742913" name="Text Box 883"/>
            <p:cNvSpPr txBox="1"/>
            <p:nvPr/>
          </p:nvSpPr>
          <p:spPr>
            <a:xfrm>
              <a:off x="4338" y="6676"/>
              <a:ext cx="741" cy="31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solidFill>
                <a:srgbClr val="FFFFFF"/>
              </a:solidFill>
              <a:prstDash val="solid"/>
              <a:miter/>
              <a:headEnd type="none" w="med" len="med"/>
              <a:tailEnd type="none" w="med" len="med"/>
            </a:ln>
          </p:spPr>
          <p:txBody>
            <a:bodyPr lIns="0" tIns="0" rIns="0" bIns="0"/>
            <a:p>
              <a:r>
                <a:rPr lang="zh-CN" altLang="en-US" sz="1400">
                  <a:solidFill>
                    <a:schemeClr val="tx1"/>
                  </a:solidFill>
                  <a:uFillTx/>
                </a:rPr>
                <a:t>不合格</a:t>
              </a:r>
              <a:endParaRPr lang="zh-CN" altLang="en-US" sz="1400">
                <a:solidFill>
                  <a:schemeClr val="tx1"/>
                </a:solidFill>
                <a:uFillTx/>
              </a:endParaRPr>
            </a:p>
            <a:p>
              <a:endParaRPr lang="zh-CN" altLang="en-US" sz="1400">
                <a:solidFill>
                  <a:schemeClr val="tx1"/>
                </a:solidFill>
                <a:uFillTx/>
              </a:endParaRPr>
            </a:p>
          </p:txBody>
        </p:sp>
        <p:sp>
          <p:nvSpPr>
            <p:cNvPr id="1073742915" name="AutoShape 885"/>
            <p:cNvSpPr/>
            <p:nvPr/>
          </p:nvSpPr>
          <p:spPr>
            <a:xfrm>
              <a:off x="1374" y="6225"/>
              <a:ext cx="2697" cy="1402"/>
            </a:xfrm>
            <a:prstGeom prst="diamond">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solidFill>
                <a:srgbClr val="000000"/>
              </a:solidFill>
              <a:prstDash val="solid"/>
              <a:miter/>
              <a:headEnd type="none" w="med" len="med"/>
              <a:tailEnd type="none" w="med" len="med"/>
            </a:ln>
          </p:spPr>
          <p:txBody>
            <a:bodyPr lIns="0" tIns="0" rIns="0" bIns="0"/>
            <a:p>
              <a:r>
                <a:rPr lang="zh-CN" altLang="en-US" sz="1400">
                  <a:solidFill>
                    <a:schemeClr val="tx1"/>
                  </a:solidFill>
                  <a:uFillTx/>
                </a:rPr>
                <a:t>分析、计算，判定是否合格</a:t>
              </a:r>
              <a:endParaRPr lang="zh-CN" altLang="en-US" sz="1400">
                <a:solidFill>
                  <a:schemeClr val="tx1"/>
                </a:solidFill>
                <a:uFillTx/>
              </a:endParaRPr>
            </a:p>
            <a:p>
              <a:endParaRPr lang="zh-CN" altLang="en-US" sz="1400">
                <a:solidFill>
                  <a:schemeClr val="tx1"/>
                </a:solidFill>
                <a:uFillTx/>
              </a:endParaRPr>
            </a:p>
          </p:txBody>
        </p:sp>
        <p:sp>
          <p:nvSpPr>
            <p:cNvPr id="1073742916" name="Text Box 886"/>
            <p:cNvSpPr txBox="1"/>
            <p:nvPr/>
          </p:nvSpPr>
          <p:spPr>
            <a:xfrm>
              <a:off x="5451" y="7885"/>
              <a:ext cx="2220" cy="51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solidFill>
                <a:srgbClr val="000000"/>
              </a:solidFill>
              <a:prstDash val="solid"/>
              <a:miter/>
              <a:headEnd type="none" w="med" len="med"/>
              <a:tailEnd type="none" w="med" len="med"/>
            </a:ln>
          </p:spPr>
          <p:txBody>
            <a:bodyPr lIns="90043" tIns="46863" rIns="90043" bIns="46863"/>
            <a:p>
              <a:pPr algn="ctr"/>
              <a:r>
                <a:rPr lang="zh-CN" altLang="en-US" sz="1400">
                  <a:solidFill>
                    <a:schemeClr val="tx1"/>
                  </a:solidFill>
                  <a:uFillTx/>
                </a:rPr>
                <a:t>用户整改</a:t>
              </a:r>
              <a:endParaRPr lang="zh-CN" altLang="en-US" sz="1400">
                <a:solidFill>
                  <a:schemeClr val="tx1"/>
                </a:solidFill>
                <a:uFillTx/>
              </a:endParaRPr>
            </a:p>
            <a:p>
              <a:endParaRPr lang="zh-CN" altLang="en-US" sz="1400">
                <a:solidFill>
                  <a:schemeClr val="tx1"/>
                </a:solidFill>
                <a:uFillTx/>
              </a:endParaRPr>
            </a:p>
          </p:txBody>
        </p:sp>
        <p:sp>
          <p:nvSpPr>
            <p:cNvPr id="1073742917" name="Text Box 887"/>
            <p:cNvSpPr txBox="1"/>
            <p:nvPr/>
          </p:nvSpPr>
          <p:spPr>
            <a:xfrm>
              <a:off x="2784" y="7792"/>
              <a:ext cx="252" cy="501"/>
            </a:xfrm>
            <a:prstGeom prst="rect">
              <a:avLst/>
            </a:prstGeom>
            <a:noFill/>
            <a:ln w="9525">
              <a:noFill/>
            </a:ln>
          </p:spPr>
          <p:txBody>
            <a:bodyPr vert="eaVert" lIns="0" tIns="0" rIns="0" bIns="0"/>
            <a:p>
              <a:r>
                <a:rPr lang="zh-CN" altLang="en-US" sz="1400">
                  <a:solidFill>
                    <a:schemeClr val="tx1"/>
                  </a:solidFill>
                  <a:uFillTx/>
                </a:rPr>
                <a:t>合格</a:t>
              </a:r>
              <a:endParaRPr lang="zh-CN" altLang="en-US" sz="1400">
                <a:solidFill>
                  <a:schemeClr val="tx1"/>
                </a:solidFill>
                <a:uFillTx/>
              </a:endParaRPr>
            </a:p>
            <a:p>
              <a:endParaRPr lang="zh-CN" altLang="en-US" sz="1400">
                <a:solidFill>
                  <a:schemeClr val="tx1"/>
                </a:solidFill>
                <a:uFillTx/>
              </a:endParaRPr>
            </a:p>
          </p:txBody>
        </p:sp>
        <p:sp>
          <p:nvSpPr>
            <p:cNvPr id="1073742918" name="Text Box 888"/>
            <p:cNvSpPr txBox="1"/>
            <p:nvPr/>
          </p:nvSpPr>
          <p:spPr>
            <a:xfrm>
              <a:off x="171" y="11023"/>
              <a:ext cx="8127" cy="77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solidFill>
                <a:srgbClr val="000000"/>
              </a:solidFill>
              <a:prstDash val="solid"/>
              <a:miter/>
              <a:headEnd type="none" w="med" len="med"/>
              <a:tailEnd type="none" w="med" len="med"/>
            </a:ln>
          </p:spPr>
          <p:txBody>
            <a:bodyPr lIns="0" tIns="0" rIns="0" bIns="0"/>
            <a:p>
              <a:pPr algn="ctr"/>
              <a:r>
                <a:rPr lang="zh-CN" altLang="en-US" sz="1400">
                  <a:solidFill>
                    <a:schemeClr val="tx1"/>
                  </a:solidFill>
                  <a:uFillTx/>
                </a:rPr>
                <a:t>资料存档</a:t>
              </a:r>
              <a:endParaRPr lang="zh-CN" altLang="en-US" sz="1400">
                <a:solidFill>
                  <a:schemeClr val="tx1"/>
                </a:solidFill>
                <a:uFillTx/>
              </a:endParaRPr>
            </a:p>
            <a:p>
              <a:pPr algn="ctr"/>
              <a:r>
                <a:rPr lang="zh-CN" altLang="en-US" sz="1400">
                  <a:solidFill>
                    <a:schemeClr val="tx1"/>
                  </a:solidFill>
                  <a:uFillTx/>
                </a:rPr>
                <a:t>包括《防雷装置检测委托书(合同)》、现场记录、防雷装置检测技术报告等</a:t>
              </a:r>
              <a:endParaRPr lang="zh-CN" altLang="en-US" sz="1400">
                <a:solidFill>
                  <a:schemeClr val="tx1"/>
                </a:solidFill>
                <a:uFillTx/>
              </a:endParaRPr>
            </a:p>
            <a:p>
              <a:endParaRPr lang="zh-CN" altLang="en-US" sz="1400">
                <a:solidFill>
                  <a:schemeClr val="tx1"/>
                </a:solidFill>
                <a:uFillTx/>
              </a:endParaRPr>
            </a:p>
          </p:txBody>
        </p:sp>
        <p:sp>
          <p:nvSpPr>
            <p:cNvPr id="1073742919" name="Line 889"/>
            <p:cNvSpPr/>
            <p:nvPr/>
          </p:nvSpPr>
          <p:spPr>
            <a:xfrm>
              <a:off x="2700" y="10351"/>
              <a:ext cx="0" cy="675"/>
            </a:xfrm>
            <a:prstGeom prst="line">
              <a:avLst/>
            </a:prstGeom>
            <a:ln w="9525" cap="flat" cmpd="sng">
              <a:solidFill>
                <a:srgbClr val="000000"/>
              </a:solidFill>
              <a:prstDash val="solid"/>
              <a:headEnd type="none" w="med" len="med"/>
              <a:tailEnd type="triangle" w="med" len="med"/>
            </a:ln>
          </p:spPr>
        </p:sp>
        <p:sp>
          <p:nvSpPr>
            <p:cNvPr id="1073742920" name="Line 890"/>
            <p:cNvSpPr/>
            <p:nvPr/>
          </p:nvSpPr>
          <p:spPr>
            <a:xfrm>
              <a:off x="2733" y="9158"/>
              <a:ext cx="9" cy="627"/>
            </a:xfrm>
            <a:prstGeom prst="line">
              <a:avLst/>
            </a:prstGeom>
            <a:ln w="9525" cap="flat" cmpd="sng">
              <a:solidFill>
                <a:srgbClr val="000000"/>
              </a:solidFill>
              <a:prstDash val="solid"/>
              <a:headEnd type="none" w="med" len="med"/>
              <a:tailEnd type="triangle" w="med" len="med"/>
            </a:ln>
          </p:spPr>
        </p:sp>
        <p:sp>
          <p:nvSpPr>
            <p:cNvPr id="1073742921" name="Text Box 891"/>
            <p:cNvSpPr txBox="1"/>
            <p:nvPr/>
          </p:nvSpPr>
          <p:spPr>
            <a:xfrm>
              <a:off x="969" y="9796"/>
              <a:ext cx="3924" cy="55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solidFill>
                <a:srgbClr val="000000"/>
              </a:solidFill>
              <a:prstDash val="solid"/>
              <a:miter/>
              <a:headEnd type="none" w="med" len="med"/>
              <a:tailEnd type="none" w="med" len="med"/>
            </a:ln>
          </p:spPr>
          <p:txBody>
            <a:bodyPr lIns="90043" tIns="46863" rIns="90043" bIns="46863"/>
            <a:p>
              <a:pPr algn="ctr">
                <a:lnSpc>
                  <a:spcPts val="1300"/>
                </a:lnSpc>
              </a:pPr>
              <a:r>
                <a:rPr lang="zh-CN" altLang="en-US" sz="1400">
                  <a:solidFill>
                    <a:schemeClr val="tx1"/>
                  </a:solidFill>
                  <a:uFillTx/>
                </a:rPr>
                <a:t>报告发放</a:t>
              </a:r>
              <a:endParaRPr lang="zh-CN" altLang="en-US" sz="1400">
                <a:solidFill>
                  <a:schemeClr val="tx1"/>
                </a:solidFill>
                <a:uFillTx/>
              </a:endParaRPr>
            </a:p>
            <a:p>
              <a:endParaRPr lang="zh-CN" altLang="en-US" sz="1400">
                <a:solidFill>
                  <a:schemeClr val="tx1"/>
                </a:solidFill>
                <a:uFillTx/>
              </a:endParaRPr>
            </a:p>
            <a:p>
              <a:endParaRPr lang="zh-CN" altLang="en-US" sz="1400"/>
            </a:p>
          </p:txBody>
        </p:sp>
        <p:sp>
          <p:nvSpPr>
            <p:cNvPr id="1073742922" name="Line 892"/>
            <p:cNvSpPr/>
            <p:nvPr/>
          </p:nvSpPr>
          <p:spPr>
            <a:xfrm flipH="1">
              <a:off x="2724" y="5812"/>
              <a:ext cx="0" cy="644"/>
            </a:xfrm>
            <a:prstGeom prst="line">
              <a:avLst/>
            </a:prstGeom>
            <a:ln w="9525" cap="flat" cmpd="sng">
              <a:solidFill>
                <a:srgbClr val="000000"/>
              </a:solidFill>
              <a:prstDash val="solid"/>
              <a:headEnd type="none" w="med" len="med"/>
              <a:tailEnd type="triangle" w="med" len="med"/>
            </a:ln>
          </p:spPr>
        </p:sp>
        <p:sp>
          <p:nvSpPr>
            <p:cNvPr id="1073742923" name="Line 893"/>
            <p:cNvSpPr/>
            <p:nvPr/>
          </p:nvSpPr>
          <p:spPr>
            <a:xfrm flipH="1">
              <a:off x="6495" y="7294"/>
              <a:ext cx="9" cy="592"/>
            </a:xfrm>
            <a:prstGeom prst="line">
              <a:avLst/>
            </a:prstGeom>
            <a:ln w="9525" cap="flat" cmpd="sng">
              <a:solidFill>
                <a:srgbClr val="000000"/>
              </a:solidFill>
              <a:prstDash val="solid"/>
              <a:headEnd type="none" w="med" len="med"/>
              <a:tailEnd type="triangle" w="med" len="med"/>
            </a:ln>
          </p:spPr>
        </p:sp>
        <p:sp>
          <p:nvSpPr>
            <p:cNvPr id="1073742924" name="Line 894"/>
            <p:cNvSpPr/>
            <p:nvPr/>
          </p:nvSpPr>
          <p:spPr>
            <a:xfrm>
              <a:off x="7677" y="8158"/>
              <a:ext cx="399" cy="0"/>
            </a:xfrm>
            <a:prstGeom prst="line">
              <a:avLst/>
            </a:prstGeom>
            <a:ln w="9525" cap="flat" cmpd="sng">
              <a:solidFill>
                <a:srgbClr val="000000"/>
              </a:solidFill>
              <a:prstDash val="solid"/>
              <a:headEnd type="none" w="med" len="med"/>
              <a:tailEnd type="none" w="med" len="med"/>
            </a:ln>
          </p:spPr>
        </p:sp>
        <p:sp>
          <p:nvSpPr>
            <p:cNvPr id="1073742925" name="Line 895"/>
            <p:cNvSpPr/>
            <p:nvPr/>
          </p:nvSpPr>
          <p:spPr>
            <a:xfrm flipV="1">
              <a:off x="8076" y="5551"/>
              <a:ext cx="0" cy="2592"/>
            </a:xfrm>
            <a:prstGeom prst="line">
              <a:avLst/>
            </a:prstGeom>
            <a:ln w="9525" cap="flat" cmpd="sng">
              <a:solidFill>
                <a:srgbClr val="000000"/>
              </a:solidFill>
              <a:prstDash val="solid"/>
              <a:headEnd type="none" w="med" len="med"/>
              <a:tailEnd type="none" w="med" len="med"/>
            </a:ln>
          </p:spPr>
        </p:sp>
        <p:sp>
          <p:nvSpPr>
            <p:cNvPr id="1073742926" name="Line 896"/>
            <p:cNvSpPr/>
            <p:nvPr/>
          </p:nvSpPr>
          <p:spPr>
            <a:xfrm flipH="1">
              <a:off x="4575" y="5542"/>
              <a:ext cx="3504" cy="0"/>
            </a:xfrm>
            <a:prstGeom prst="line">
              <a:avLst/>
            </a:prstGeom>
            <a:ln w="9525" cap="flat" cmpd="sng">
              <a:solidFill>
                <a:srgbClr val="000000"/>
              </a:solidFill>
              <a:prstDash val="solid"/>
              <a:headEnd type="none" w="med" len="med"/>
              <a:tailEnd type="triangle" w="med" len="med"/>
            </a:ln>
          </p:spPr>
        </p:sp>
        <p:sp>
          <p:nvSpPr>
            <p:cNvPr id="1073742927" name="AutoShape 897"/>
            <p:cNvSpPr/>
            <p:nvPr/>
          </p:nvSpPr>
          <p:spPr>
            <a:xfrm>
              <a:off x="696" y="2106"/>
              <a:ext cx="4104" cy="1327"/>
            </a:xfrm>
            <a:prstGeom prst="diamond">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solidFill>
                <a:srgbClr val="000000"/>
              </a:solidFill>
              <a:prstDash val="solid"/>
              <a:miter/>
              <a:headEnd type="none" w="med" len="med"/>
              <a:tailEnd type="none" w="med" len="med"/>
            </a:ln>
          </p:spPr>
          <p:txBody>
            <a:bodyPr lIns="0" tIns="0" rIns="0" bIns="0"/>
            <a:p>
              <a:r>
                <a:rPr lang="zh-CN" altLang="en-US" sz="1400">
                  <a:solidFill>
                    <a:schemeClr val="tx1"/>
                  </a:solidFill>
                  <a:uFillTx/>
                </a:rPr>
                <a:t>检测环境情况调查，确定是否属于首次检测</a:t>
              </a:r>
              <a:endParaRPr lang="zh-CN" altLang="en-US" sz="1400">
                <a:solidFill>
                  <a:schemeClr val="tx1"/>
                </a:solidFill>
                <a:uFillTx/>
              </a:endParaRPr>
            </a:p>
            <a:p>
              <a:endParaRPr lang="zh-CN" altLang="en-US" sz="1400">
                <a:solidFill>
                  <a:schemeClr val="tx1"/>
                </a:solidFill>
                <a:uFillTx/>
              </a:endParaRPr>
            </a:p>
          </p:txBody>
        </p:sp>
        <p:sp>
          <p:nvSpPr>
            <p:cNvPr id="1073742928" name="Text Box 898"/>
            <p:cNvSpPr txBox="1"/>
            <p:nvPr/>
          </p:nvSpPr>
          <p:spPr>
            <a:xfrm>
              <a:off x="5886" y="1975"/>
              <a:ext cx="2358" cy="145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solidFill>
                <a:srgbClr val="000000"/>
              </a:solidFill>
              <a:prstDash val="solid"/>
              <a:miter/>
              <a:headEnd type="none" w="med" len="med"/>
              <a:tailEnd type="none" w="med" len="med"/>
            </a:ln>
          </p:spPr>
          <p:txBody>
            <a:bodyPr lIns="0" tIns="0" rIns="0" bIns="0"/>
            <a:p>
              <a:r>
                <a:rPr lang="zh-CN" altLang="en-US" sz="1400">
                  <a:solidFill>
                    <a:schemeClr val="tx1"/>
                  </a:solidFill>
                  <a:uFillTx/>
                </a:rPr>
                <a:t>查阅防雷工程技术资料和图纸，了解并记录受检单位防雷装置的基本情况</a:t>
              </a:r>
              <a:endParaRPr lang="zh-CN" altLang="en-US" sz="1400">
                <a:solidFill>
                  <a:schemeClr val="tx1"/>
                </a:solidFill>
                <a:uFillTx/>
              </a:endParaRPr>
            </a:p>
            <a:p>
              <a:endParaRPr lang="zh-CN" altLang="en-US" sz="1400">
                <a:solidFill>
                  <a:schemeClr val="tx1"/>
                </a:solidFill>
                <a:uFillTx/>
              </a:endParaRPr>
            </a:p>
          </p:txBody>
        </p:sp>
        <p:sp>
          <p:nvSpPr>
            <p:cNvPr id="1073742929" name="Rectangle 899"/>
            <p:cNvSpPr/>
            <p:nvPr/>
          </p:nvSpPr>
          <p:spPr>
            <a:xfrm>
              <a:off x="1347" y="4066"/>
              <a:ext cx="3240" cy="54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solidFill>
                <a:srgbClr val="000000"/>
              </a:solidFill>
              <a:prstDash val="solid"/>
              <a:miter/>
              <a:headEnd type="none" w="med" len="med"/>
              <a:tailEnd type="none" w="med" len="med"/>
            </a:ln>
          </p:spPr>
          <p:txBody>
            <a:bodyPr lIns="0" tIns="0" rIns="0" bIns="0"/>
            <a:p>
              <a:pPr algn="ctr"/>
              <a:r>
                <a:rPr lang="zh-CN" altLang="en-US" sz="1400">
                  <a:solidFill>
                    <a:schemeClr val="tx1"/>
                  </a:solidFill>
                  <a:uFillTx/>
                </a:rPr>
                <a:t>制定检测方案</a:t>
              </a:r>
              <a:endParaRPr lang="zh-CN" altLang="en-US" sz="1400">
                <a:solidFill>
                  <a:schemeClr val="tx1"/>
                </a:solidFill>
                <a:uFillTx/>
              </a:endParaRPr>
            </a:p>
            <a:p>
              <a:endParaRPr lang="zh-CN" altLang="en-US" sz="1400">
                <a:solidFill>
                  <a:schemeClr val="tx1"/>
                </a:solidFill>
                <a:uFillTx/>
              </a:endParaRPr>
            </a:p>
          </p:txBody>
        </p:sp>
        <p:sp>
          <p:nvSpPr>
            <p:cNvPr id="1073742930" name="Line 900"/>
            <p:cNvSpPr/>
            <p:nvPr/>
          </p:nvSpPr>
          <p:spPr>
            <a:xfrm>
              <a:off x="2736" y="3420"/>
              <a:ext cx="0" cy="658"/>
            </a:xfrm>
            <a:prstGeom prst="line">
              <a:avLst/>
            </a:prstGeom>
            <a:ln w="9525" cap="flat" cmpd="sng">
              <a:solidFill>
                <a:srgbClr val="000000"/>
              </a:solidFill>
              <a:prstDash val="solid"/>
              <a:headEnd type="none" w="med" len="med"/>
              <a:tailEnd type="triangle" w="med" len="med"/>
            </a:ln>
          </p:spPr>
        </p:sp>
        <p:sp>
          <p:nvSpPr>
            <p:cNvPr id="1073742931" name="Line 901"/>
            <p:cNvSpPr/>
            <p:nvPr/>
          </p:nvSpPr>
          <p:spPr>
            <a:xfrm>
              <a:off x="4791" y="2841"/>
              <a:ext cx="1095" cy="0"/>
            </a:xfrm>
            <a:prstGeom prst="line">
              <a:avLst/>
            </a:prstGeom>
            <a:ln w="9525" cap="flat" cmpd="sng">
              <a:solidFill>
                <a:srgbClr val="000000"/>
              </a:solidFill>
              <a:prstDash val="solid"/>
              <a:headEnd type="none" w="med" len="med"/>
              <a:tailEnd type="triangle" w="med" len="med"/>
            </a:ln>
          </p:spPr>
        </p:sp>
        <p:sp>
          <p:nvSpPr>
            <p:cNvPr id="1073742932" name="Text Box 902"/>
            <p:cNvSpPr txBox="1"/>
            <p:nvPr/>
          </p:nvSpPr>
          <p:spPr>
            <a:xfrm>
              <a:off x="5211" y="2541"/>
              <a:ext cx="315" cy="2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solidFill>
                <a:srgbClr val="FFFFFF"/>
              </a:solidFill>
              <a:prstDash val="solid"/>
              <a:miter/>
              <a:headEnd type="none" w="med" len="med"/>
              <a:tailEnd type="none" w="med" len="med"/>
            </a:ln>
          </p:spPr>
          <p:txBody>
            <a:bodyPr lIns="0" tIns="0" rIns="0" bIns="0"/>
            <a:p>
              <a:r>
                <a:rPr lang="zh-CN" altLang="en-US" sz="1400">
                  <a:solidFill>
                    <a:schemeClr val="tx1"/>
                  </a:solidFill>
                  <a:uFillTx/>
                </a:rPr>
                <a:t>是</a:t>
              </a:r>
              <a:endParaRPr lang="zh-CN" altLang="en-US" sz="1400">
                <a:solidFill>
                  <a:schemeClr val="tx1"/>
                </a:solidFill>
                <a:uFillTx/>
              </a:endParaRPr>
            </a:p>
            <a:p>
              <a:endParaRPr lang="zh-CN" altLang="en-US" sz="1400">
                <a:solidFill>
                  <a:schemeClr val="tx1"/>
                </a:solidFill>
                <a:uFillTx/>
              </a:endParaRPr>
            </a:p>
          </p:txBody>
        </p:sp>
        <p:sp>
          <p:nvSpPr>
            <p:cNvPr id="1073742933" name="Text Box 903"/>
            <p:cNvSpPr txBox="1"/>
            <p:nvPr/>
          </p:nvSpPr>
          <p:spPr>
            <a:xfrm>
              <a:off x="2796" y="3426"/>
              <a:ext cx="315" cy="2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solidFill>
                <a:srgbClr val="FFFFFF"/>
              </a:solidFill>
              <a:prstDash val="solid"/>
              <a:miter/>
              <a:headEnd type="none" w="med" len="med"/>
              <a:tailEnd type="none" w="med" len="med"/>
            </a:ln>
          </p:spPr>
          <p:txBody>
            <a:bodyPr lIns="0" tIns="0" rIns="0" bIns="0"/>
            <a:p>
              <a:r>
                <a:rPr lang="zh-CN" altLang="en-US" sz="1400">
                  <a:solidFill>
                    <a:schemeClr val="tx1"/>
                  </a:solidFill>
                  <a:uFillTx/>
                </a:rPr>
                <a:t>否</a:t>
              </a:r>
              <a:endParaRPr lang="zh-CN" altLang="en-US" sz="1400">
                <a:solidFill>
                  <a:schemeClr val="tx1"/>
                </a:solidFill>
                <a:uFillTx/>
              </a:endParaRPr>
            </a:p>
            <a:p>
              <a:endParaRPr lang="zh-CN" altLang="en-US" sz="1400">
                <a:solidFill>
                  <a:schemeClr val="tx1"/>
                </a:solidFill>
                <a:uFillTx/>
              </a:endParaRPr>
            </a:p>
          </p:txBody>
        </p:sp>
        <p:sp>
          <p:nvSpPr>
            <p:cNvPr id="1073742934" name="Line 904"/>
            <p:cNvSpPr/>
            <p:nvPr/>
          </p:nvSpPr>
          <p:spPr>
            <a:xfrm flipH="1">
              <a:off x="7104" y="3400"/>
              <a:ext cx="9" cy="805"/>
            </a:xfrm>
            <a:prstGeom prst="line">
              <a:avLst/>
            </a:prstGeom>
            <a:ln w="9525" cap="flat" cmpd="sng">
              <a:solidFill>
                <a:srgbClr val="000000"/>
              </a:solidFill>
              <a:prstDash val="solid"/>
              <a:headEnd type="none" w="med" len="med"/>
              <a:tailEnd type="none" w="med" len="med"/>
            </a:ln>
          </p:spPr>
        </p:sp>
        <p:sp>
          <p:nvSpPr>
            <p:cNvPr id="1073742935" name="Line 905"/>
            <p:cNvSpPr/>
            <p:nvPr/>
          </p:nvSpPr>
          <p:spPr>
            <a:xfrm flipH="1">
              <a:off x="4578" y="4213"/>
              <a:ext cx="2523" cy="0"/>
            </a:xfrm>
            <a:prstGeom prst="line">
              <a:avLst/>
            </a:prstGeom>
            <a:ln w="9525" cap="flat" cmpd="sng">
              <a:solidFill>
                <a:srgbClr val="000000"/>
              </a:solidFill>
              <a:prstDash val="solid"/>
              <a:headEnd type="none" w="med" len="med"/>
              <a:tailEnd type="triangle" w="med" len="med"/>
            </a:ln>
          </p:spPr>
        </p:sp>
      </p:grpSp>
      <p:sp>
        <p:nvSpPr>
          <p:cNvPr id="8" name="文本框 7"/>
          <p:cNvSpPr txBox="1"/>
          <p:nvPr/>
        </p:nvSpPr>
        <p:spPr>
          <a:xfrm>
            <a:off x="625475" y="415290"/>
            <a:ext cx="5868670" cy="365760"/>
          </a:xfrm>
          <a:prstGeom prst="rect">
            <a:avLst/>
          </a:prstGeom>
          <a:noFill/>
        </p:spPr>
        <p:txBody>
          <a:bodyPr wrap="square" rtlCol="0">
            <a:spAutoFit/>
          </a:bodyPr>
          <a:p>
            <a:r>
              <a:rPr lang="en-US" altLang="zh-CN" b="1">
                <a:latin typeface="黑体" panose="02010609060101010101" charset="-122"/>
                <a:ea typeface="黑体" panose="02010609060101010101" charset="-122"/>
              </a:rPr>
              <a:t>2</a:t>
            </a:r>
            <a:r>
              <a:rPr lang="zh-CN" altLang="zh-CN" b="1">
                <a:latin typeface="黑体" panose="02010609060101010101" charset="-122"/>
                <a:ea typeface="黑体" panose="02010609060101010101" charset="-122"/>
              </a:rPr>
              <a:t>、</a:t>
            </a:r>
            <a:r>
              <a:rPr lang="zh-CN" altLang="en-US" b="1">
                <a:latin typeface="黑体" panose="02010609060101010101" charset="-122"/>
                <a:ea typeface="黑体" panose="02010609060101010101" charset="-122"/>
              </a:rPr>
              <a:t>防雷装置定期检测流程图</a:t>
            </a:r>
            <a:endParaRPr lang="zh-CN" altLang="en-US" b="1">
              <a:latin typeface="黑体" panose="02010609060101010101" charset="-122"/>
              <a:ea typeface="黑体" panose="02010609060101010101"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35990" y="193675"/>
            <a:ext cx="10515600" cy="1325563"/>
          </a:xfrm>
        </p:spPr>
        <p:txBody>
          <a:bodyPr/>
          <a:p>
            <a:r>
              <a:rPr lang="zh-CN" altLang="en-US">
                <a:latin typeface="黑体" panose="02010609060101010101" charset="-122"/>
                <a:ea typeface="黑体" panose="02010609060101010101" charset="-122"/>
                <a:sym typeface="+mn-ea"/>
              </a:rPr>
              <a:t>四、注意事项</a:t>
            </a:r>
            <a:br>
              <a:rPr lang="zh-CN" altLang="en-US">
                <a:latin typeface="黑体" panose="02010609060101010101" charset="-122"/>
                <a:ea typeface="黑体" panose="02010609060101010101" charset="-122"/>
              </a:rPr>
            </a:br>
            <a:endParaRPr lang="zh-CN" altLang="en-US">
              <a:latin typeface="黑体" panose="02010609060101010101" charset="-122"/>
              <a:ea typeface="黑体" panose="02010609060101010101" charset="-122"/>
            </a:endParaRPr>
          </a:p>
        </p:txBody>
      </p:sp>
      <p:sp>
        <p:nvSpPr>
          <p:cNvPr id="3" name="内容占位符 2"/>
          <p:cNvSpPr>
            <a:spLocks noGrp="1"/>
          </p:cNvSpPr>
          <p:nvPr>
            <p:ph idx="1"/>
          </p:nvPr>
        </p:nvSpPr>
        <p:spPr>
          <a:xfrm>
            <a:off x="838200" y="1253490"/>
            <a:ext cx="10515600" cy="4351338"/>
          </a:xfrm>
        </p:spPr>
        <p:txBody>
          <a:bodyPr>
            <a:normAutofit lnSpcReduction="10000"/>
          </a:bodyPr>
          <a:p>
            <a:pPr>
              <a:lnSpc>
                <a:spcPct val="100000"/>
              </a:lnSpc>
            </a:pPr>
            <a:r>
              <a:rPr lang="en-US" altLang="zh-CN">
                <a:latin typeface="黑体" panose="02010609060101010101" charset="-122"/>
                <a:ea typeface="黑体" panose="02010609060101010101" charset="-122"/>
              </a:rPr>
              <a:t>1</a:t>
            </a:r>
            <a:r>
              <a:rPr lang="zh-CN" altLang="en-US">
                <a:latin typeface="黑体" panose="02010609060101010101" charset="-122"/>
                <a:ea typeface="黑体" panose="02010609060101010101" charset="-122"/>
              </a:rPr>
              <a:t>、</a:t>
            </a:r>
            <a:r>
              <a:rPr lang="zh-CN" altLang="zh-CN">
                <a:latin typeface="黑体" panose="02010609060101010101" charset="-122"/>
                <a:ea typeface="黑体" panose="02010609060101010101" charset="-122"/>
              </a:rPr>
              <a:t>准确性：</a:t>
            </a:r>
            <a:endParaRPr lang="zh-CN" altLang="zh-CN">
              <a:latin typeface="黑体" panose="02010609060101010101" charset="-122"/>
              <a:ea typeface="黑体" panose="02010609060101010101" charset="-122"/>
            </a:endParaRPr>
          </a:p>
          <a:p>
            <a:pPr>
              <a:lnSpc>
                <a:spcPct val="100000"/>
              </a:lnSpc>
            </a:pPr>
            <a:r>
              <a:rPr lang="en-US" altLang="zh-CN">
                <a:latin typeface="黑体" panose="02010609060101010101" charset="-122"/>
                <a:ea typeface="黑体" panose="02010609060101010101" charset="-122"/>
              </a:rPr>
              <a:t>1.1</a:t>
            </a:r>
            <a:r>
              <a:rPr lang="zh-CN" altLang="en-US">
                <a:latin typeface="黑体" panose="02010609060101010101" charset="-122"/>
                <a:ea typeface="黑体" panose="02010609060101010101" charset="-122"/>
              </a:rPr>
              <a:t>所有检测仪器应在检定合格有效期内。</a:t>
            </a:r>
            <a:endParaRPr lang="zh-CN" altLang="en-US">
              <a:latin typeface="黑体" panose="02010609060101010101" charset="-122"/>
              <a:ea typeface="黑体" panose="02010609060101010101" charset="-122"/>
            </a:endParaRPr>
          </a:p>
          <a:p>
            <a:pPr>
              <a:lnSpc>
                <a:spcPct val="100000"/>
              </a:lnSpc>
            </a:pPr>
            <a:r>
              <a:rPr lang="en-US" altLang="zh-CN">
                <a:latin typeface="黑体" panose="02010609060101010101" charset="-122"/>
                <a:ea typeface="黑体" panose="02010609060101010101" charset="-122"/>
              </a:rPr>
              <a:t>1.2</a:t>
            </a:r>
            <a:r>
              <a:rPr lang="zh-CN" altLang="en-US">
                <a:latin typeface="黑体" panose="02010609060101010101" charset="-122"/>
                <a:ea typeface="黑体" panose="02010609060101010101" charset="-122"/>
              </a:rPr>
              <a:t>应在非雨天和土壤未冻结时检测土壤电阻率和接地电阻。</a:t>
            </a:r>
            <a:endParaRPr lang="zh-CN" altLang="en-US">
              <a:latin typeface="黑体" panose="02010609060101010101" charset="-122"/>
              <a:ea typeface="黑体" panose="02010609060101010101" charset="-122"/>
            </a:endParaRPr>
          </a:p>
          <a:p>
            <a:pPr>
              <a:lnSpc>
                <a:spcPct val="100000"/>
              </a:lnSpc>
            </a:pPr>
            <a:r>
              <a:rPr lang="en-US" altLang="zh-CN">
                <a:latin typeface="黑体" panose="02010609060101010101" charset="-122"/>
                <a:ea typeface="黑体" panose="02010609060101010101" charset="-122"/>
              </a:rPr>
              <a:t>2</a:t>
            </a:r>
            <a:r>
              <a:rPr lang="zh-CN" altLang="en-US">
                <a:latin typeface="黑体" panose="02010609060101010101" charset="-122"/>
                <a:ea typeface="黑体" panose="02010609060101010101" charset="-122"/>
              </a:rPr>
              <a:t>、合规性：</a:t>
            </a:r>
            <a:endParaRPr lang="zh-CN" altLang="en-US">
              <a:latin typeface="黑体" panose="02010609060101010101" charset="-122"/>
              <a:ea typeface="黑体" panose="02010609060101010101" charset="-122"/>
            </a:endParaRPr>
          </a:p>
          <a:p>
            <a:pPr>
              <a:lnSpc>
                <a:spcPct val="100000"/>
              </a:lnSpc>
            </a:pPr>
            <a:r>
              <a:rPr lang="en-US" altLang="zh-CN">
                <a:latin typeface="黑体" panose="02010609060101010101" charset="-122"/>
                <a:ea typeface="黑体" panose="02010609060101010101" charset="-122"/>
              </a:rPr>
              <a:t>2.1</a:t>
            </a:r>
            <a:r>
              <a:rPr lang="zh-CN" altLang="en-US">
                <a:latin typeface="黑体" panose="02010609060101010101" charset="-122"/>
                <a:ea typeface="黑体" panose="02010609060101010101" charset="-122"/>
              </a:rPr>
              <a:t>每一项检测需要二人以上共同进行，每一个检测数据需要经复核无误后填入原始记录表。</a:t>
            </a:r>
            <a:endParaRPr lang="zh-CN" altLang="en-US">
              <a:latin typeface="黑体" panose="02010609060101010101" charset="-122"/>
              <a:ea typeface="黑体" panose="02010609060101010101" charset="-122"/>
            </a:endParaRPr>
          </a:p>
          <a:p>
            <a:pPr>
              <a:lnSpc>
                <a:spcPct val="100000"/>
              </a:lnSpc>
            </a:pPr>
            <a:r>
              <a:rPr lang="en-US" altLang="zh-CN">
                <a:latin typeface="黑体" panose="02010609060101010101" charset="-122"/>
                <a:ea typeface="黑体" panose="02010609060101010101" charset="-122"/>
              </a:rPr>
              <a:t>2.2</a:t>
            </a:r>
            <a:r>
              <a:rPr lang="zh-CN" altLang="en-US">
                <a:latin typeface="黑体" panose="02010609060101010101" charset="-122"/>
                <a:ea typeface="黑体" panose="02010609060101010101" charset="-122"/>
              </a:rPr>
              <a:t>跟踪检测（验收）必须有监理工程师或建设单位项目技术负责人会同具有资质的防雷技术服务机构和施工单位项目专业质量（技术）负责人共同进行并形成验收文件。</a:t>
            </a:r>
            <a:endParaRPr lang="zh-CN" altLang="en-US">
              <a:latin typeface="黑体" panose="02010609060101010101" charset="-122"/>
              <a:ea typeface="黑体" panose="02010609060101010101" charset="-122"/>
            </a:endParaRPr>
          </a:p>
          <a:p>
            <a:pPr>
              <a:lnSpc>
                <a:spcPct val="100000"/>
              </a:lnSpc>
            </a:pPr>
            <a:endParaRPr lang="zh-CN" altLang="en-US">
              <a:latin typeface="黑体" panose="02010609060101010101" charset="-122"/>
              <a:ea typeface="黑体" panose="02010609060101010101"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10489</Words>
  <Application>WPS 演示</Application>
  <PresentationFormat>宽屏</PresentationFormat>
  <Paragraphs>1558</Paragraphs>
  <Slides>76</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76</vt:i4>
      </vt:variant>
    </vt:vector>
  </HeadingPairs>
  <TitlesOfParts>
    <vt:vector size="87" baseType="lpstr">
      <vt:lpstr>Arial</vt:lpstr>
      <vt:lpstr>宋体</vt:lpstr>
      <vt:lpstr>Wingdings</vt:lpstr>
      <vt:lpstr>黑体</vt:lpstr>
      <vt:lpstr>华文新魏</vt:lpstr>
      <vt:lpstr>微软雅黑</vt:lpstr>
      <vt:lpstr>Calibri Light</vt:lpstr>
      <vt:lpstr>Calibri</vt:lpstr>
      <vt:lpstr>Tahoma</vt:lpstr>
      <vt:lpstr>Times New Roman</vt:lpstr>
      <vt:lpstr>Office 主题</vt:lpstr>
      <vt:lpstr>防雷检测实务</vt:lpstr>
      <vt:lpstr>目录：</vt:lpstr>
      <vt:lpstr>一、防雷检测的准备 </vt:lpstr>
      <vt:lpstr>二、防雷检测的内容</vt:lpstr>
      <vt:lpstr>二、防雷检测的内容</vt:lpstr>
      <vt:lpstr>三、检测工作流程 </vt:lpstr>
      <vt:lpstr>PowerPoint 演示文稿</vt:lpstr>
      <vt:lpstr>PowerPoint 演示文稿</vt:lpstr>
      <vt:lpstr>四、注意事项 </vt:lpstr>
      <vt:lpstr>四、注意事项  </vt:lpstr>
      <vt:lpstr>五、验收手册及检测报告的填写 </vt:lpstr>
      <vt:lpstr>五、新建建筑物防雷装置检测项目</vt:lpstr>
      <vt:lpstr>五、新建建筑物防雷装置检测项目</vt:lpstr>
      <vt:lpstr>五、新建建筑物防雷装置检测项目</vt:lpstr>
      <vt:lpstr>五、新建建筑物防雷装置检测项目</vt:lpstr>
      <vt:lpstr>五、新建建筑物防雷装置检测项目</vt:lpstr>
      <vt:lpstr>五、新建建筑物防雷装置检测项目</vt:lpstr>
      <vt:lpstr>五、新建建筑物防雷装置检测项目</vt:lpstr>
      <vt:lpstr>五、新建建筑物防雷装置检测项目</vt:lpstr>
      <vt:lpstr>五、新建建筑物防雷装置检测项目</vt:lpstr>
      <vt:lpstr>五、新建建筑物防雷装置检测项目</vt:lpstr>
      <vt:lpstr>五、新建建筑物防雷装置检测项目</vt:lpstr>
      <vt:lpstr>五、新建建筑物防雷装置检测项目</vt:lpstr>
      <vt:lpstr>五、新建建筑物防雷装置检测项目</vt:lpstr>
      <vt:lpstr>五、新建建筑物防雷装置检测项目</vt:lpstr>
      <vt:lpstr>五、新建建筑物防雷装置检测项目</vt:lpstr>
      <vt:lpstr>五、新建建筑物防雷装置检测项目</vt:lpstr>
      <vt:lpstr>五、新建建筑物防雷装置检测项目</vt:lpstr>
      <vt:lpstr>五、新建建筑物防雷装置检测项目</vt:lpstr>
      <vt:lpstr>五、新建建筑物防雷装置检测项目</vt:lpstr>
      <vt:lpstr>五、新建建筑物防雷装置检测项目</vt:lpstr>
      <vt:lpstr>五、新建建筑物防雷装置检测项目</vt:lpstr>
      <vt:lpstr>五、新建建筑物防雷装置检测项目</vt:lpstr>
      <vt:lpstr>五、新建建筑物防雷装置检测项目</vt:lpstr>
      <vt:lpstr>五、新建建筑物防雷装置检测项目</vt:lpstr>
      <vt:lpstr>五、新建建筑物防雷装置检测项目</vt:lpstr>
      <vt:lpstr>五、新建建筑物防雷装置检测项目</vt:lpstr>
      <vt:lpstr>五、新建建筑物防雷装置检测项目</vt:lpstr>
      <vt:lpstr>五、新建建筑物防雷装置检测项目</vt:lpstr>
      <vt:lpstr>五、新建建筑物防雷装置检测项目</vt:lpstr>
      <vt:lpstr>五、新建建筑物防雷装置检测项目</vt:lpstr>
      <vt:lpstr>五、新建建筑物防雷装置检测项目</vt:lpstr>
      <vt:lpstr>五、新建建筑物防雷装置检测项目</vt:lpstr>
      <vt:lpstr>五、新建建筑物防雷装置检测项目</vt:lpstr>
      <vt:lpstr>五、新建建筑物防雷装置检测项目</vt:lpstr>
      <vt:lpstr>五、新建建筑物防雷装置检测项目</vt:lpstr>
      <vt:lpstr>六、相关建筑知识介绍  </vt:lpstr>
      <vt:lpstr>第一章、建筑物基础的基本知识</vt:lpstr>
      <vt:lpstr>基础的类型</vt:lpstr>
      <vt:lpstr>PowerPoint 演示文稿</vt:lpstr>
      <vt:lpstr>2、单独基础、独立基础</vt:lpstr>
      <vt:lpstr>PowerPoint 演示文稿</vt:lpstr>
      <vt:lpstr>PowerPoint 演示文稿</vt:lpstr>
      <vt:lpstr>4、片筏基础</vt:lpstr>
      <vt:lpstr>筏板基础1－绑扎底板钢筋</vt:lpstr>
      <vt:lpstr>筏板基础2－绑扎柱钢筋</vt:lpstr>
      <vt:lpstr>筏板基础3－支模</vt:lpstr>
      <vt:lpstr>筏板基础4－浇筑</vt:lpstr>
      <vt:lpstr>5、桩基础</vt:lpstr>
      <vt:lpstr>以人工挖空灌注桩为例1、挖空</vt:lpstr>
      <vt:lpstr>2、吊放钢筋笼和浇筑（单桩）</vt:lpstr>
      <vt:lpstr>3、多桩联合承台</vt:lpstr>
      <vt:lpstr>4、桩、承台、地梁浇筑</vt:lpstr>
      <vt:lpstr>5、箱形基础</vt:lpstr>
      <vt:lpstr>PowerPoint 演示文稿</vt:lpstr>
      <vt:lpstr>第二章、利用建筑物基础 做接地的要求</vt:lpstr>
      <vt:lpstr>PowerPoint 演示文稿</vt:lpstr>
      <vt:lpstr>独立柱基础</vt:lpstr>
      <vt:lpstr> 4、杯形独立基础在杯口应预留接地螺栓。</vt:lpstr>
      <vt:lpstr>PowerPoint 演示文稿</vt:lpstr>
      <vt:lpstr>PowerPoint 演示文稿</vt:lpstr>
      <vt:lpstr>PowerPoint 演示文稿</vt:lpstr>
      <vt:lpstr>PowerPoint 演示文稿</vt:lpstr>
      <vt:lpstr>PowerPoint 演示文稿</vt:lpstr>
      <vt:lpstr>应注意的问题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dc:creator>
  <cp:lastModifiedBy>705AG</cp:lastModifiedBy>
  <cp:revision>22</cp:revision>
  <dcterms:created xsi:type="dcterms:W3CDTF">2016-11-02T05:47:00Z</dcterms:created>
  <dcterms:modified xsi:type="dcterms:W3CDTF">2016-11-09T14:24:30Z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2052-10.1.0.5973</vt:lpwstr>
  </property>
</Properties>
</file>